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36"/>
  </p:notesMasterIdLst>
  <p:sldIdLst>
    <p:sldId id="311" r:id="rId10"/>
    <p:sldId id="290" r:id="rId11"/>
    <p:sldId id="267" r:id="rId12"/>
    <p:sldId id="268" r:id="rId13"/>
    <p:sldId id="291" r:id="rId14"/>
    <p:sldId id="308" r:id="rId15"/>
    <p:sldId id="271" r:id="rId16"/>
    <p:sldId id="292" r:id="rId17"/>
    <p:sldId id="273" r:id="rId18"/>
    <p:sldId id="294" r:id="rId19"/>
    <p:sldId id="295" r:id="rId20"/>
    <p:sldId id="296" r:id="rId21"/>
    <p:sldId id="297" r:id="rId22"/>
    <p:sldId id="298" r:id="rId23"/>
    <p:sldId id="299" r:id="rId24"/>
    <p:sldId id="278" r:id="rId25"/>
    <p:sldId id="279" r:id="rId26"/>
    <p:sldId id="280" r:id="rId27"/>
    <p:sldId id="301" r:id="rId28"/>
    <p:sldId id="302" r:id="rId29"/>
    <p:sldId id="303" r:id="rId30"/>
    <p:sldId id="284" r:id="rId31"/>
    <p:sldId id="307" r:id="rId32"/>
    <p:sldId id="305" r:id="rId33"/>
    <p:sldId id="306" r:id="rId34"/>
    <p:sldId id="310"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25"/>
    <a:srgbClr val="F9696A"/>
    <a:srgbClr val="FFEC84"/>
    <a:srgbClr val="FEDB81"/>
    <a:srgbClr val="D1DF82"/>
    <a:srgbClr val="A2D17F"/>
    <a:srgbClr val="63BE7B"/>
    <a:srgbClr val="FCC37C"/>
    <a:srgbClr val="87C97E"/>
    <a:srgbClr val="97C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4694"/>
  </p:normalViewPr>
  <p:slideViewPr>
    <p:cSldViewPr snapToGrid="0">
      <p:cViewPr varScale="1">
        <p:scale>
          <a:sx n="62" d="100"/>
          <a:sy n="62" d="100"/>
        </p:scale>
        <p:origin x="976" y="56"/>
      </p:cViewPr>
      <p:guideLst/>
    </p:cSldViewPr>
  </p:slideViewPr>
  <p:outlineViewPr>
    <p:cViewPr>
      <p:scale>
        <a:sx n="33" d="100"/>
        <a:sy n="33" d="100"/>
      </p:scale>
      <p:origin x="0" y="-759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0253400972206"/>
          <c:y val="3.2744103541683806E-2"/>
          <c:w val="0.44954926311064569"/>
          <c:h val="0.88660602093044349"/>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rgbClr val="F22000"/>
              </a:solidFill>
              <a:ln w="19050">
                <a:solidFill>
                  <a:schemeClr val="tx1"/>
                </a:solidFill>
              </a:ln>
              <a:effectLst/>
            </c:spPr>
            <c:extLst>
              <c:ext xmlns:c16="http://schemas.microsoft.com/office/drawing/2014/chart" uri="{C3380CC4-5D6E-409C-BE32-E72D297353CC}">
                <c16:uniqueId val="{00000007-2754-B94C-880A-24C0351EF423}"/>
              </c:ext>
            </c:extLst>
          </c:dPt>
          <c:dPt>
            <c:idx val="1"/>
            <c:invertIfNegative val="0"/>
            <c:bubble3D val="0"/>
            <c:spPr>
              <a:solidFill>
                <a:schemeClr val="accent3"/>
              </a:solidFill>
              <a:ln w="19050">
                <a:solidFill>
                  <a:schemeClr val="tx1"/>
                </a:solidFill>
              </a:ln>
              <a:effectLst/>
            </c:spPr>
            <c:extLst>
              <c:ext xmlns:c16="http://schemas.microsoft.com/office/drawing/2014/chart" uri="{C3380CC4-5D6E-409C-BE32-E72D297353CC}">
                <c16:uniqueId val="{00000006-2754-B94C-880A-24C0351EF423}"/>
              </c:ext>
            </c:extLst>
          </c:dPt>
          <c:dPt>
            <c:idx val="2"/>
            <c:invertIfNegative val="0"/>
            <c:bubble3D val="0"/>
            <c:spPr>
              <a:solidFill>
                <a:schemeClr val="accent3"/>
              </a:solidFill>
              <a:ln w="19050">
                <a:solidFill>
                  <a:schemeClr val="tx1"/>
                </a:solidFill>
              </a:ln>
              <a:effectLst/>
            </c:spPr>
            <c:extLst>
              <c:ext xmlns:c16="http://schemas.microsoft.com/office/drawing/2014/chart" uri="{C3380CC4-5D6E-409C-BE32-E72D297353CC}">
                <c16:uniqueId val="{00000005-2754-B94C-880A-24C0351EF423}"/>
              </c:ext>
            </c:extLst>
          </c:dPt>
          <c:dPt>
            <c:idx val="3"/>
            <c:invertIfNegative val="0"/>
            <c:bubble3D val="0"/>
            <c:spPr>
              <a:solidFill>
                <a:schemeClr val="accent2"/>
              </a:solidFill>
              <a:ln w="19050">
                <a:solidFill>
                  <a:schemeClr val="tx1"/>
                </a:solidFill>
              </a:ln>
              <a:effectLst/>
            </c:spPr>
            <c:extLst>
              <c:ext xmlns:c16="http://schemas.microsoft.com/office/drawing/2014/chart" uri="{C3380CC4-5D6E-409C-BE32-E72D297353CC}">
                <c16:uniqueId val="{00000004-2754-B94C-880A-24C0351EF423}"/>
              </c:ext>
            </c:extLst>
          </c:dPt>
          <c:dPt>
            <c:idx val="4"/>
            <c:invertIfNegative val="0"/>
            <c:bubble3D val="0"/>
            <c:spPr>
              <a:solidFill>
                <a:schemeClr val="accent2"/>
              </a:solidFill>
              <a:ln w="19050">
                <a:solidFill>
                  <a:schemeClr val="tx1"/>
                </a:solidFill>
              </a:ln>
              <a:effectLst/>
            </c:spPr>
            <c:extLst>
              <c:ext xmlns:c16="http://schemas.microsoft.com/office/drawing/2014/chart" uri="{C3380CC4-5D6E-409C-BE32-E72D297353CC}">
                <c16:uniqueId val="{00000003-2754-B94C-880A-24C0351EF423}"/>
              </c:ext>
            </c:extLst>
          </c:dPt>
          <c:dPt>
            <c:idx val="5"/>
            <c:invertIfNegative val="0"/>
            <c:bubble3D val="0"/>
            <c:spPr>
              <a:solidFill>
                <a:schemeClr val="accent2"/>
              </a:solidFill>
              <a:ln w="19050">
                <a:solidFill>
                  <a:schemeClr val="tx1"/>
                </a:solidFill>
              </a:ln>
              <a:effectLst/>
            </c:spPr>
            <c:extLst>
              <c:ext xmlns:c16="http://schemas.microsoft.com/office/drawing/2014/chart" uri="{C3380CC4-5D6E-409C-BE32-E72D297353CC}">
                <c16:uniqueId val="{00000002-2754-B94C-880A-24C0351EF423}"/>
              </c:ext>
            </c:extLst>
          </c:dPt>
          <c:dPt>
            <c:idx val="6"/>
            <c:invertIfNegative val="0"/>
            <c:bubble3D val="0"/>
            <c:spPr>
              <a:solidFill>
                <a:srgbClr val="00B050"/>
              </a:solidFill>
              <a:ln w="19050">
                <a:solidFill>
                  <a:schemeClr val="tx1"/>
                </a:solidFill>
              </a:ln>
              <a:effectLst/>
            </c:spPr>
            <c:extLst>
              <c:ext xmlns:c16="http://schemas.microsoft.com/office/drawing/2014/chart" uri="{C3380CC4-5D6E-409C-BE32-E72D297353CC}">
                <c16:uniqueId val="{00000001-2754-B94C-880A-24C0351EF42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Starka kritiker</c:v>
                </c:pt>
                <c:pt idx="1">
                  <c:v>Starkt missnöjda med kravens tydlighet och affärsmässighet</c:v>
                </c:pt>
                <c:pt idx="2">
                  <c:v>Missnöjda med tilldelning och tid till tilldelning</c:v>
                </c:pt>
                <c:pt idx="3">
                  <c:v>Starkt kritiska till tilldelningsbeslut</c:v>
                </c:pt>
                <c:pt idx="4">
                  <c:v>Missnöjda med innehåll, information och struktur</c:v>
                </c:pt>
                <c:pt idx="5">
                  <c:v>Neutrala</c:v>
                </c:pt>
                <c:pt idx="6">
                  <c:v>Mycket positiva</c:v>
                </c:pt>
              </c:strCache>
            </c:strRef>
          </c:cat>
          <c:val>
            <c:numRef>
              <c:f>Sheet1!$B$2:$B$8</c:f>
              <c:numCache>
                <c:formatCode>0%</c:formatCode>
                <c:ptCount val="7"/>
                <c:pt idx="0">
                  <c:v>6.774941995359629E-2</c:v>
                </c:pt>
                <c:pt idx="1">
                  <c:v>6.6755054690089494E-2</c:v>
                </c:pt>
                <c:pt idx="2">
                  <c:v>0.1021544580709314</c:v>
                </c:pt>
                <c:pt idx="3">
                  <c:v>5.5087835598276437E-2</c:v>
                </c:pt>
                <c:pt idx="4">
                  <c:v>0.23301292674842558</c:v>
                </c:pt>
                <c:pt idx="5">
                  <c:v>0.28067616837918463</c:v>
                </c:pt>
                <c:pt idx="6">
                  <c:v>0.19456413655949623</c:v>
                </c:pt>
              </c:numCache>
            </c:numRef>
          </c:val>
          <c:extLst>
            <c:ext xmlns:c16="http://schemas.microsoft.com/office/drawing/2014/chart" uri="{C3380CC4-5D6E-409C-BE32-E72D297353CC}">
              <c16:uniqueId val="{00000000-289D-8E4F-86B3-63FEE5D7A309}"/>
            </c:ext>
          </c:extLst>
        </c:ser>
        <c:dLbls>
          <c:showLegendKey val="0"/>
          <c:showVal val="0"/>
          <c:showCatName val="0"/>
          <c:showSerName val="0"/>
          <c:showPercent val="0"/>
          <c:showBubbleSize val="0"/>
        </c:dLbls>
        <c:gapWidth val="125"/>
        <c:axId val="580384511"/>
        <c:axId val="580386239"/>
      </c:barChart>
      <c:catAx>
        <c:axId val="580384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sv-SE"/>
          </a:p>
        </c:txPr>
        <c:crossAx val="580386239"/>
        <c:crosses val="autoZero"/>
        <c:auto val="1"/>
        <c:lblAlgn val="ctr"/>
        <c:lblOffset val="100"/>
        <c:noMultiLvlLbl val="0"/>
      </c:catAx>
      <c:valAx>
        <c:axId val="5803862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58038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Sheet1!$A$2:$A$11</c:f>
              <c:strCache>
                <c:ptCount val="10"/>
                <c:pt idx="0">
                  <c:v>NUI</c:v>
                </c:pt>
                <c:pt idx="1">
                  <c:v>Information</c:v>
                </c:pt>
                <c:pt idx="2">
                  <c:v>Tillgänglighet</c:v>
                </c:pt>
                <c:pt idx="3">
                  <c:v>Bemötande</c:v>
                </c:pt>
                <c:pt idx="4">
                  <c:v>Rättssäkerhet</c:v>
                </c:pt>
                <c:pt idx="5">
                  <c:v>Kompetens</c:v>
                </c:pt>
                <c:pt idx="6">
                  <c:v>Effektivitet</c:v>
                </c:pt>
                <c:pt idx="8">
                  <c:v>tidslängden från sista anbudsdag till att tilldelningsbeslut</c:v>
                </c:pt>
                <c:pt idx="9">
                  <c:v>information och återkoppling i samband med tilldelningsbeslutet?</c:v>
                </c:pt>
              </c:strCache>
            </c:strRef>
          </c:cat>
          <c:val>
            <c:numRef>
              <c:f>Sheet1!$B$2:$B$11</c:f>
              <c:numCache>
                <c:formatCode>0</c:formatCode>
                <c:ptCount val="10"/>
                <c:pt idx="0">
                  <c:v>41.790969048531153</c:v>
                </c:pt>
                <c:pt idx="1">
                  <c:v>47.505544683626958</c:v>
                </c:pt>
                <c:pt idx="2">
                  <c:v>53.524342105263173</c:v>
                </c:pt>
                <c:pt idx="3">
                  <c:v>55.431460674157265</c:v>
                </c:pt>
                <c:pt idx="4">
                  <c:v>49.390151515151473</c:v>
                </c:pt>
                <c:pt idx="5">
                  <c:v>43.661004953998564</c:v>
                </c:pt>
                <c:pt idx="6">
                  <c:v>44.589502018842538</c:v>
                </c:pt>
                <c:pt idx="8">
                  <c:v>41.6</c:v>
                </c:pt>
                <c:pt idx="9">
                  <c:v>43.1</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Sheet1!$A$2:$A$11</c:f>
              <c:strCache>
                <c:ptCount val="10"/>
                <c:pt idx="0">
                  <c:v>NUI</c:v>
                </c:pt>
                <c:pt idx="1">
                  <c:v>Information</c:v>
                </c:pt>
                <c:pt idx="2">
                  <c:v>Tillgänglighet</c:v>
                </c:pt>
                <c:pt idx="3">
                  <c:v>Bemötande</c:v>
                </c:pt>
                <c:pt idx="4">
                  <c:v>Rättssäkerhet</c:v>
                </c:pt>
                <c:pt idx="5">
                  <c:v>Kompetens</c:v>
                </c:pt>
                <c:pt idx="6">
                  <c:v>Effektivitet</c:v>
                </c:pt>
                <c:pt idx="8">
                  <c:v>tidslängden från sista anbudsdag till att tilldelningsbeslut</c:v>
                </c:pt>
                <c:pt idx="9">
                  <c:v>information och återkoppling i samband med tilldelningsbeslutet?</c:v>
                </c:pt>
              </c:strCache>
            </c:strRef>
          </c:cat>
          <c:val>
            <c:numRef>
              <c:f>Sheet1!$C$2:$C$11</c:f>
              <c:numCache>
                <c:formatCode>0</c:formatCode>
                <c:ptCount val="10"/>
                <c:pt idx="0">
                  <c:v>58.209030951468847</c:v>
                </c:pt>
                <c:pt idx="1">
                  <c:v>52.494455316373042</c:v>
                </c:pt>
                <c:pt idx="2">
                  <c:v>46.475657894736827</c:v>
                </c:pt>
                <c:pt idx="3">
                  <c:v>44.568539325842735</c:v>
                </c:pt>
                <c:pt idx="4">
                  <c:v>50.609848484848527</c:v>
                </c:pt>
                <c:pt idx="5">
                  <c:v>56.338995046001436</c:v>
                </c:pt>
                <c:pt idx="6">
                  <c:v>55.410497981157462</c:v>
                </c:pt>
                <c:pt idx="8" formatCode="General">
                  <c:v>58.4</c:v>
                </c:pt>
                <c:pt idx="9" formatCode="General">
                  <c:v>56.9</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4.8881448067704808E-2"/>
                  <c:y val="-3.884999131228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6251570410702418"/>
                  <c:y val="2.4721748408679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5.4166245656519688E-2"/>
                  <c:y val="0.12509385832196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3.6340038935756006E-2</c:v>
                </c:pt>
                <c:pt idx="1">
                  <c:v>0.38805970149253732</c:v>
                </c:pt>
                <c:pt idx="2">
                  <c:v>0.30694354315379624</c:v>
                </c:pt>
                <c:pt idx="3">
                  <c:v>0.24399740428293312</c:v>
                </c:pt>
                <c:pt idx="4">
                  <c:v>2.4659312134977285E-2</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219155712641139"/>
          <c:y val="0.17052882368620001"/>
          <c:w val="0.49311911975924971"/>
          <c:h val="0.829471175141878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Sheet1!$A$2:$A$11</c:f>
              <c:strCache>
                <c:ptCount val="10"/>
                <c:pt idx="0">
                  <c:v>NUI</c:v>
                </c:pt>
                <c:pt idx="1">
                  <c:v>Information</c:v>
                </c:pt>
                <c:pt idx="2">
                  <c:v>Tillgänglighet</c:v>
                </c:pt>
                <c:pt idx="3">
                  <c:v>Bemötande</c:v>
                </c:pt>
                <c:pt idx="4">
                  <c:v>Rättssäkerhet</c:v>
                </c:pt>
                <c:pt idx="5">
                  <c:v>Kompetens</c:v>
                </c:pt>
                <c:pt idx="6">
                  <c:v>Effektivitet</c:v>
                </c:pt>
                <c:pt idx="8">
                  <c:v>kravens tydlighet</c:v>
                </c:pt>
                <c:pt idx="9">
                  <c:v>Affärsmässighet</c:v>
                </c:pt>
              </c:strCache>
            </c:strRef>
          </c:cat>
          <c:val>
            <c:numRef>
              <c:f>Sheet1!$B$2:$B$11</c:f>
              <c:numCache>
                <c:formatCode>0</c:formatCode>
                <c:ptCount val="10"/>
                <c:pt idx="0">
                  <c:v>35.932150634838862</c:v>
                </c:pt>
                <c:pt idx="1">
                  <c:v>48.362637362637322</c:v>
                </c:pt>
                <c:pt idx="2">
                  <c:v>65.665306122448911</c:v>
                </c:pt>
                <c:pt idx="3">
                  <c:v>62.698025551684061</c:v>
                </c:pt>
                <c:pt idx="4">
                  <c:v>50.284325637910072</c:v>
                </c:pt>
                <c:pt idx="5">
                  <c:v>32.255663430420711</c:v>
                </c:pt>
                <c:pt idx="6">
                  <c:v>58.530655391120547</c:v>
                </c:pt>
                <c:pt idx="8">
                  <c:v>20.8</c:v>
                </c:pt>
                <c:pt idx="9">
                  <c:v>29.58</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Sheet1!$A$2:$A$11</c:f>
              <c:strCache>
                <c:ptCount val="10"/>
                <c:pt idx="0">
                  <c:v>NUI</c:v>
                </c:pt>
                <c:pt idx="1">
                  <c:v>Information</c:v>
                </c:pt>
                <c:pt idx="2">
                  <c:v>Tillgänglighet</c:v>
                </c:pt>
                <c:pt idx="3">
                  <c:v>Bemötande</c:v>
                </c:pt>
                <c:pt idx="4">
                  <c:v>Rättssäkerhet</c:v>
                </c:pt>
                <c:pt idx="5">
                  <c:v>Kompetens</c:v>
                </c:pt>
                <c:pt idx="6">
                  <c:v>Effektivitet</c:v>
                </c:pt>
                <c:pt idx="8">
                  <c:v>kravens tydlighet</c:v>
                </c:pt>
                <c:pt idx="9">
                  <c:v>Affärsmässighet</c:v>
                </c:pt>
              </c:strCache>
            </c:strRef>
          </c:cat>
          <c:val>
            <c:numRef>
              <c:f>Sheet1!$C$2:$C$11</c:f>
              <c:numCache>
                <c:formatCode>0</c:formatCode>
                <c:ptCount val="10"/>
                <c:pt idx="0">
                  <c:v>64.067849365161138</c:v>
                </c:pt>
                <c:pt idx="1">
                  <c:v>51.637362637362678</c:v>
                </c:pt>
                <c:pt idx="2">
                  <c:v>34.334693877551089</c:v>
                </c:pt>
                <c:pt idx="3">
                  <c:v>37.301974448315939</c:v>
                </c:pt>
                <c:pt idx="4">
                  <c:v>49.715674362089928</c:v>
                </c:pt>
                <c:pt idx="5">
                  <c:v>67.744336569579289</c:v>
                </c:pt>
                <c:pt idx="6">
                  <c:v>41.469344608879453</c:v>
                </c:pt>
                <c:pt idx="8" formatCode="General">
                  <c:v>79.2</c:v>
                </c:pt>
                <c:pt idx="9" formatCode="General">
                  <c:v>70.42</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4.8881448067704808E-2"/>
                  <c:y val="-3.884999131228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6251570410702423"/>
                  <c:y val="4.8031743196051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0.1006856816079239"/>
                  <c:y val="-0.151088839835251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5.4166245656519688E-2"/>
                  <c:y val="0.12509385832196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3.9721946375372394E-2</c:v>
                </c:pt>
                <c:pt idx="1">
                  <c:v>0.36544190665342602</c:v>
                </c:pt>
                <c:pt idx="2">
                  <c:v>0.3227408142999007</c:v>
                </c:pt>
                <c:pt idx="3">
                  <c:v>0.24329692154915591</c:v>
                </c:pt>
                <c:pt idx="4">
                  <c:v>2.8798411122144985E-2</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219155712641139"/>
          <c:y val="0.17052882368620001"/>
          <c:w val="0.49311911975924971"/>
          <c:h val="0.829471175141878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Sheet1!$B$2:$B$8</c:f>
              <c:numCache>
                <c:formatCode>0</c:formatCode>
                <c:ptCount val="7"/>
                <c:pt idx="0">
                  <c:v>14.56689955460897</c:v>
                </c:pt>
                <c:pt idx="1">
                  <c:v>21.268627450980393</c:v>
                </c:pt>
                <c:pt idx="2">
                  <c:v>37.704934541792646</c:v>
                </c:pt>
                <c:pt idx="3">
                  <c:v>30.312500000000011</c:v>
                </c:pt>
                <c:pt idx="4">
                  <c:v>18.44803695150118</c:v>
                </c:pt>
                <c:pt idx="5">
                  <c:v>14.963730569948185</c:v>
                </c:pt>
                <c:pt idx="6">
                  <c:v>30.284384694932779</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Sheet1!$C$2:$C$8</c:f>
              <c:numCache>
                <c:formatCode>0</c:formatCode>
                <c:ptCount val="7"/>
                <c:pt idx="0">
                  <c:v>85.433100445391034</c:v>
                </c:pt>
                <c:pt idx="1">
                  <c:v>78.731372549019611</c:v>
                </c:pt>
                <c:pt idx="2">
                  <c:v>62.295065458207354</c:v>
                </c:pt>
                <c:pt idx="3">
                  <c:v>69.687499999999986</c:v>
                </c:pt>
                <c:pt idx="4">
                  <c:v>81.55196304849882</c:v>
                </c:pt>
                <c:pt idx="5">
                  <c:v>85.036269430051817</c:v>
                </c:pt>
                <c:pt idx="6">
                  <c:v>69.715615305067217</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3.0568269718360176E-2"/>
                  <c:y val="0.159284964380370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6952597332344171"/>
                  <c:y val="-1.8013242034834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5.4166245656519688E-2"/>
                  <c:y val="0.12509385832196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6.6536203522504889E-2</c:v>
                </c:pt>
                <c:pt idx="1">
                  <c:v>0.40508806262230918</c:v>
                </c:pt>
                <c:pt idx="2">
                  <c:v>0.18590998043052834</c:v>
                </c:pt>
                <c:pt idx="3">
                  <c:v>0.33659491193737767</c:v>
                </c:pt>
                <c:pt idx="4">
                  <c:v>5.8708414872798431E-3</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219155712641139"/>
          <c:y val="0.17052882368620001"/>
          <c:w val="0.49311911975924971"/>
          <c:h val="0.829471175141878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Sheet1!$B$2:$B$8</c:f>
              <c:numCache>
                <c:formatCode>0</c:formatCode>
                <c:ptCount val="7"/>
                <c:pt idx="0">
                  <c:v>93.139083136623853</c:v>
                </c:pt>
                <c:pt idx="1">
                  <c:v>94.460804362644737</c:v>
                </c:pt>
                <c:pt idx="2">
                  <c:v>95.288804945055006</c:v>
                </c:pt>
                <c:pt idx="3">
                  <c:v>97.737163375224583</c:v>
                </c:pt>
                <c:pt idx="4">
                  <c:v>96.76312005751258</c:v>
                </c:pt>
                <c:pt idx="5">
                  <c:v>94.257649513213011</c:v>
                </c:pt>
                <c:pt idx="6">
                  <c:v>95.335964310226657</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Sheet1!$C$2:$C$8</c:f>
              <c:numCache>
                <c:formatCode>0</c:formatCode>
                <c:ptCount val="7"/>
                <c:pt idx="0">
                  <c:v>6.860916863376147</c:v>
                </c:pt>
                <c:pt idx="1">
                  <c:v>5.5391956373552631</c:v>
                </c:pt>
                <c:pt idx="2">
                  <c:v>4.7111950549449944</c:v>
                </c:pt>
                <c:pt idx="3">
                  <c:v>2.2628366247754172</c:v>
                </c:pt>
                <c:pt idx="4">
                  <c:v>3.2368799424874197</c:v>
                </c:pt>
                <c:pt idx="5">
                  <c:v>5.7423504867869894</c:v>
                </c:pt>
                <c:pt idx="6">
                  <c:v>4.6640356897733426</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4.8881448067704808E-2"/>
                  <c:y val="-3.884999131228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4.3341127427926701E-2"/>
                  <c:y val="0.16069671800167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5.4166245656519688E-2"/>
                  <c:y val="0.12509385832196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1.2947189097103916E-2</c:v>
                </c:pt>
                <c:pt idx="1">
                  <c:v>0.15979557069846678</c:v>
                </c:pt>
                <c:pt idx="2">
                  <c:v>0.6940374787052811</c:v>
                </c:pt>
                <c:pt idx="3">
                  <c:v>0.12197614991482113</c:v>
                </c:pt>
                <c:pt idx="4">
                  <c:v>1.1243611584327087E-2</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219155712641139"/>
          <c:y val="0.17052882368620001"/>
          <c:w val="0.49311911975924971"/>
          <c:h val="0.829471175141878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Sheet1!$B$2:$B$8</c:f>
              <c:numCache>
                <c:formatCode>0</c:formatCode>
                <c:ptCount val="7"/>
                <c:pt idx="0">
                  <c:v>77.778685767751071</c:v>
                </c:pt>
                <c:pt idx="1">
                  <c:v>80.406486742424278</c:v>
                </c:pt>
                <c:pt idx="2">
                  <c:v>83.17649868641017</c:v>
                </c:pt>
                <c:pt idx="3">
                  <c:v>87.825091098386295</c:v>
                </c:pt>
                <c:pt idx="4">
                  <c:v>83.821596244131229</c:v>
                </c:pt>
                <c:pt idx="5">
                  <c:v>78.963514519731874</c:v>
                </c:pt>
                <c:pt idx="6">
                  <c:v>81.032964388835197</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Sheet1!$A$2:$A$8</c:f>
              <c:strCache>
                <c:ptCount val="7"/>
                <c:pt idx="0">
                  <c:v>NUI</c:v>
                </c:pt>
                <c:pt idx="1">
                  <c:v>Information</c:v>
                </c:pt>
                <c:pt idx="2">
                  <c:v>Tillgänglighet</c:v>
                </c:pt>
                <c:pt idx="3">
                  <c:v>Bemötande</c:v>
                </c:pt>
                <c:pt idx="4">
                  <c:v>Rättssäkerhet</c:v>
                </c:pt>
                <c:pt idx="5">
                  <c:v>Kompetens</c:v>
                </c:pt>
                <c:pt idx="6">
                  <c:v>Effektivitet</c:v>
                </c:pt>
              </c:strCache>
            </c:strRef>
          </c:cat>
          <c:val>
            <c:numRef>
              <c:f>Sheet1!$C$2:$C$8</c:f>
              <c:numCache>
                <c:formatCode>0</c:formatCode>
                <c:ptCount val="7"/>
                <c:pt idx="0">
                  <c:v>22.221314232248929</c:v>
                </c:pt>
                <c:pt idx="1">
                  <c:v>19.593513257575722</c:v>
                </c:pt>
                <c:pt idx="2">
                  <c:v>16.82350131358983</c:v>
                </c:pt>
                <c:pt idx="3">
                  <c:v>12.174908901613705</c:v>
                </c:pt>
                <c:pt idx="4">
                  <c:v>16.178403755868771</c:v>
                </c:pt>
                <c:pt idx="5">
                  <c:v>21.036485480268126</c:v>
                </c:pt>
                <c:pt idx="6">
                  <c:v>18.967035611164803</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4.8881448067704808E-2"/>
                  <c:y val="-3.884999131228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1344381959210173"/>
                  <c:y val="0.160696718001678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8.6880787152034886E-2"/>
                  <c:y val="0.16005890515218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1.9839395370807748E-2</c:v>
                </c:pt>
                <c:pt idx="1">
                  <c:v>0.24350495984884271</c:v>
                </c:pt>
                <c:pt idx="2">
                  <c:v>0.54227680680207846</c:v>
                </c:pt>
                <c:pt idx="3">
                  <c:v>0.16887104393008975</c:v>
                </c:pt>
                <c:pt idx="4">
                  <c:v>2.550779404818139E-2</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452833951929787"/>
          <c:y val="0.15110382920197835"/>
          <c:w val="0.49311911975924971"/>
          <c:h val="0.846676826806126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1345354337691"/>
          <c:y val="4.5941957289443724E-2"/>
          <c:w val="0.87446394892380519"/>
          <c:h val="0.40656060057858945"/>
        </c:manualLayout>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Sheet1!$A$2:$A$12</c:f>
              <c:strCache>
                <c:ptCount val="11"/>
                <c:pt idx="0">
                  <c:v>NUI</c:v>
                </c:pt>
                <c:pt idx="1">
                  <c:v>Information</c:v>
                </c:pt>
                <c:pt idx="2">
                  <c:v>Tillgänglighet</c:v>
                </c:pt>
                <c:pt idx="3">
                  <c:v>Bemötande</c:v>
                </c:pt>
                <c:pt idx="4">
                  <c:v>Rättssäkerhet</c:v>
                </c:pt>
                <c:pt idx="5">
                  <c:v>Kompetens</c:v>
                </c:pt>
                <c:pt idx="6">
                  <c:v>Effektivitet</c:v>
                </c:pt>
                <c:pt idx="8">
                  <c:v>innehåll, struktur och språk
 i upphandlingsdokumenten?</c:v>
                </c:pt>
                <c:pt idx="9">
                  <c:v>information om vara/tjänst?</c:v>
                </c:pt>
                <c:pt idx="10">
                  <c:v>kravens tydlighet</c:v>
                </c:pt>
              </c:strCache>
            </c:strRef>
          </c:cat>
          <c:val>
            <c:numRef>
              <c:f>Sheet1!$B$2:$B$12</c:f>
              <c:numCache>
                <c:formatCode>0</c:formatCode>
                <c:ptCount val="11"/>
                <c:pt idx="0">
                  <c:v>62.994967550877341</c:v>
                </c:pt>
                <c:pt idx="1">
                  <c:v>68.27080354589657</c:v>
                </c:pt>
                <c:pt idx="2">
                  <c:v>72.592828224407086</c:v>
                </c:pt>
                <c:pt idx="3">
                  <c:v>75.712155591571985</c:v>
                </c:pt>
                <c:pt idx="4">
                  <c:v>70.034995047870609</c:v>
                </c:pt>
                <c:pt idx="5">
                  <c:v>62.587984141506517</c:v>
                </c:pt>
                <c:pt idx="6">
                  <c:v>67.80982142857151</c:v>
                </c:pt>
                <c:pt idx="8">
                  <c:v>63.5</c:v>
                </c:pt>
                <c:pt idx="9">
                  <c:v>64.3</c:v>
                </c:pt>
                <c:pt idx="10">
                  <c:v>59.68</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Sheet1!$A$2:$A$12</c:f>
              <c:strCache>
                <c:ptCount val="11"/>
                <c:pt idx="0">
                  <c:v>NUI</c:v>
                </c:pt>
                <c:pt idx="1">
                  <c:v>Information</c:v>
                </c:pt>
                <c:pt idx="2">
                  <c:v>Tillgänglighet</c:v>
                </c:pt>
                <c:pt idx="3">
                  <c:v>Bemötande</c:v>
                </c:pt>
                <c:pt idx="4">
                  <c:v>Rättssäkerhet</c:v>
                </c:pt>
                <c:pt idx="5">
                  <c:v>Kompetens</c:v>
                </c:pt>
                <c:pt idx="6">
                  <c:v>Effektivitet</c:v>
                </c:pt>
                <c:pt idx="8">
                  <c:v>innehåll, struktur och språk
 i upphandlingsdokumenten?</c:v>
                </c:pt>
                <c:pt idx="9">
                  <c:v>information om vara/tjänst?</c:v>
                </c:pt>
                <c:pt idx="10">
                  <c:v>kravens tydlighet</c:v>
                </c:pt>
              </c:strCache>
            </c:strRef>
          </c:cat>
          <c:val>
            <c:numRef>
              <c:f>Sheet1!$C$2:$C$12</c:f>
              <c:numCache>
                <c:formatCode>0</c:formatCode>
                <c:ptCount val="11"/>
                <c:pt idx="0">
                  <c:v>37.005032449122659</c:v>
                </c:pt>
                <c:pt idx="1">
                  <c:v>31.72919645410343</c:v>
                </c:pt>
                <c:pt idx="2">
                  <c:v>27.407171775592914</c:v>
                </c:pt>
                <c:pt idx="3">
                  <c:v>24.287844408428015</c:v>
                </c:pt>
                <c:pt idx="4">
                  <c:v>29.965004952129391</c:v>
                </c:pt>
                <c:pt idx="5">
                  <c:v>37.412015858493483</c:v>
                </c:pt>
                <c:pt idx="6">
                  <c:v>32.19017857142849</c:v>
                </c:pt>
                <c:pt idx="8" formatCode="General">
                  <c:v>36.5</c:v>
                </c:pt>
                <c:pt idx="9" formatCode="General">
                  <c:v>35.700000000000003</c:v>
                </c:pt>
                <c:pt idx="10" formatCode="General">
                  <c:v>40.32</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4.8881448067704808E-2"/>
                  <c:y val="-3.884999131228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4148489645777168"/>
                  <c:y val="0.14515672147676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0.11492186401770489"/>
                  <c:y val="0.167828903414638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dLbl>
              <c:idx val="4"/>
              <c:layout>
                <c:manualLayout>
                  <c:x val="-4.7531833246118982E-2"/>
                  <c:y val="-3.306103670131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CD-0944-823A-12FB3AC12B6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3.3001422475106686E-2</c:v>
                </c:pt>
                <c:pt idx="1">
                  <c:v>0.30611664295874824</c:v>
                </c:pt>
                <c:pt idx="2">
                  <c:v>0.43044096728307257</c:v>
                </c:pt>
                <c:pt idx="3">
                  <c:v>0.2042674253200569</c:v>
                </c:pt>
                <c:pt idx="4">
                  <c:v>2.6173541963015648E-2</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219155712641139"/>
          <c:y val="0.17052882368620001"/>
          <c:w val="0.49311911975924971"/>
          <c:h val="0.829471175141878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 1</c:v>
                </c:pt>
              </c:strCache>
            </c:strRef>
          </c:tx>
          <c:spPr>
            <a:solidFill>
              <a:srgbClr val="6A605A"/>
            </a:solidFill>
            <a:ln>
              <a:noFill/>
            </a:ln>
            <a:effectLst/>
          </c:spPr>
          <c:invertIfNegative val="0"/>
          <c:cat>
            <c:strRef>
              <c:f>Sheet1!$A$2:$A$10</c:f>
              <c:strCache>
                <c:ptCount val="9"/>
                <c:pt idx="0">
                  <c:v>NUI</c:v>
                </c:pt>
                <c:pt idx="1">
                  <c:v>Information</c:v>
                </c:pt>
                <c:pt idx="2">
                  <c:v>Tillgänglighet</c:v>
                </c:pt>
                <c:pt idx="3">
                  <c:v>Bemötande</c:v>
                </c:pt>
                <c:pt idx="4">
                  <c:v>Rättssäkerhet</c:v>
                </c:pt>
                <c:pt idx="5">
                  <c:v>Kompetens</c:v>
                </c:pt>
                <c:pt idx="6">
                  <c:v>Effektivitet</c:v>
                </c:pt>
                <c:pt idx="8">
                  <c:v>tydligt tilldelningsbeslut?</c:v>
                </c:pt>
              </c:strCache>
            </c:strRef>
          </c:cat>
          <c:val>
            <c:numRef>
              <c:f>Sheet1!$B$2:$B$10</c:f>
              <c:numCache>
                <c:formatCode>0</c:formatCode>
                <c:ptCount val="9"/>
                <c:pt idx="0">
                  <c:v>42.502427518185549</c:v>
                </c:pt>
                <c:pt idx="1">
                  <c:v>56.206272617611567</c:v>
                </c:pt>
                <c:pt idx="2">
                  <c:v>70.681874229346491</c:v>
                </c:pt>
                <c:pt idx="3">
                  <c:v>62.601428571428514</c:v>
                </c:pt>
                <c:pt idx="4">
                  <c:v>43.816384180790962</c:v>
                </c:pt>
                <c:pt idx="5">
                  <c:v>44.633557046979874</c:v>
                </c:pt>
                <c:pt idx="6">
                  <c:v>66.237373737373687</c:v>
                </c:pt>
                <c:pt idx="8">
                  <c:v>21.29</c:v>
                </c:pt>
              </c:numCache>
            </c:numRef>
          </c:val>
          <c:extLst>
            <c:ext xmlns:c16="http://schemas.microsoft.com/office/drawing/2014/chart" uri="{C3380CC4-5D6E-409C-BE32-E72D297353CC}">
              <c16:uniqueId val="{00000000-8A6B-FB4C-ADF9-CCB435D9FC47}"/>
            </c:ext>
          </c:extLst>
        </c:ser>
        <c:ser>
          <c:idx val="1"/>
          <c:order val="1"/>
          <c:tx>
            <c:strRef>
              <c:f>Sheet1!$C$1</c:f>
              <c:strCache>
                <c:ptCount val="1"/>
                <c:pt idx="0">
                  <c:v>Serie 2</c:v>
                </c:pt>
              </c:strCache>
            </c:strRef>
          </c:tx>
          <c:spPr>
            <a:solidFill>
              <a:schemeClr val="bg1">
                <a:lumMod val="85000"/>
              </a:schemeClr>
            </a:solidFill>
            <a:ln>
              <a:noFill/>
            </a:ln>
            <a:effectLst/>
          </c:spPr>
          <c:invertIfNegative val="0"/>
          <c:cat>
            <c:strRef>
              <c:f>Sheet1!$A$2:$A$10</c:f>
              <c:strCache>
                <c:ptCount val="9"/>
                <c:pt idx="0">
                  <c:v>NUI</c:v>
                </c:pt>
                <c:pt idx="1">
                  <c:v>Information</c:v>
                </c:pt>
                <c:pt idx="2">
                  <c:v>Tillgänglighet</c:v>
                </c:pt>
                <c:pt idx="3">
                  <c:v>Bemötande</c:v>
                </c:pt>
                <c:pt idx="4">
                  <c:v>Rättssäkerhet</c:v>
                </c:pt>
                <c:pt idx="5">
                  <c:v>Kompetens</c:v>
                </c:pt>
                <c:pt idx="6">
                  <c:v>Effektivitet</c:v>
                </c:pt>
                <c:pt idx="8">
                  <c:v>tydligt tilldelningsbeslut?</c:v>
                </c:pt>
              </c:strCache>
            </c:strRef>
          </c:cat>
          <c:val>
            <c:numRef>
              <c:f>Sheet1!$C$2:$C$10</c:f>
              <c:numCache>
                <c:formatCode>0</c:formatCode>
                <c:ptCount val="9"/>
                <c:pt idx="0">
                  <c:v>57.497572481814451</c:v>
                </c:pt>
                <c:pt idx="1">
                  <c:v>43.793727382388433</c:v>
                </c:pt>
                <c:pt idx="2">
                  <c:v>29.318125770653509</c:v>
                </c:pt>
                <c:pt idx="3">
                  <c:v>37.398571428571486</c:v>
                </c:pt>
                <c:pt idx="4">
                  <c:v>56.183615819209038</c:v>
                </c:pt>
                <c:pt idx="5">
                  <c:v>55.366442953020126</c:v>
                </c:pt>
                <c:pt idx="6">
                  <c:v>33.762626262626313</c:v>
                </c:pt>
                <c:pt idx="8" formatCode="General">
                  <c:v>78.710000000000008</c:v>
                </c:pt>
              </c:numCache>
            </c:numRef>
          </c:val>
          <c:extLst>
            <c:ext xmlns:c16="http://schemas.microsoft.com/office/drawing/2014/chart" uri="{C3380CC4-5D6E-409C-BE32-E72D297353CC}">
              <c16:uniqueId val="{00000001-8A6B-FB4C-ADF9-CCB435D9FC47}"/>
            </c:ext>
          </c:extLst>
        </c:ser>
        <c:dLbls>
          <c:showLegendKey val="0"/>
          <c:showVal val="0"/>
          <c:showCatName val="0"/>
          <c:showSerName val="0"/>
          <c:showPercent val="0"/>
          <c:showBubbleSize val="0"/>
        </c:dLbls>
        <c:gapWidth val="150"/>
        <c:overlap val="100"/>
        <c:axId val="1571632527"/>
        <c:axId val="1570882223"/>
      </c:barChart>
      <c:catAx>
        <c:axId val="157163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0882223"/>
        <c:crosses val="autoZero"/>
        <c:auto val="1"/>
        <c:lblAlgn val="ctr"/>
        <c:lblOffset val="100"/>
        <c:noMultiLvlLbl val="0"/>
      </c:catAx>
      <c:valAx>
        <c:axId val="157088222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1571632527"/>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76969444058051E-2"/>
          <c:y val="0.17359583283368776"/>
          <c:w val="0.49450475851922504"/>
          <c:h val="0.82214412796147063"/>
        </c:manualLayout>
      </c:layout>
      <c:pieChart>
        <c:varyColors val="1"/>
        <c:ser>
          <c:idx val="0"/>
          <c:order val="0"/>
          <c:tx>
            <c:strRef>
              <c:f>Sheet1!$B$1</c:f>
              <c:strCache>
                <c:ptCount val="1"/>
                <c:pt idx="0">
                  <c:v>Försäljning</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17E3-E047-BEBD-7AC99D956671}"/>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2-17E3-E047-BEBD-7AC99D956671}"/>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3-17E3-E047-BEBD-7AC99D956671}"/>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4-17E3-E047-BEBD-7AC99D956671}"/>
              </c:ext>
            </c:extLst>
          </c:dPt>
          <c:dPt>
            <c:idx val="4"/>
            <c:bubble3D val="0"/>
            <c:spPr>
              <a:solidFill>
                <a:schemeClr val="accent5"/>
              </a:solidFill>
              <a:ln w="19050">
                <a:solidFill>
                  <a:schemeClr val="tx1"/>
                </a:solidFill>
              </a:ln>
              <a:effectLst/>
            </c:spPr>
            <c:extLst>
              <c:ext xmlns:c16="http://schemas.microsoft.com/office/drawing/2014/chart" uri="{C3380CC4-5D6E-409C-BE32-E72D297353CC}">
                <c16:uniqueId val="{00000008-C5CD-0944-823A-12FB3AC12B60}"/>
              </c:ext>
            </c:extLst>
          </c:dPt>
          <c:dLbls>
            <c:dLbl>
              <c:idx val="0"/>
              <c:layout>
                <c:manualLayout>
                  <c:x val="-2.5894756907415134E-2"/>
                  <c:y val="0.12043497306808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3-E047-BEBD-7AC99D956671}"/>
                </c:ext>
              </c:extLst>
            </c:dLbl>
            <c:dLbl>
              <c:idx val="1"/>
              <c:layout>
                <c:manualLayout>
                  <c:x val="-0.16251570410702426"/>
                  <c:y val="-9.182822552817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E3-E047-BEBD-7AC99D956671}"/>
                </c:ext>
              </c:extLst>
            </c:dLbl>
            <c:dLbl>
              <c:idx val="2"/>
              <c:layout>
                <c:manualLayout>
                  <c:x val="5.161370509471775E-2"/>
                  <c:y val="-0.15497383896648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3-E047-BEBD-7AC99D956671}"/>
                </c:ext>
              </c:extLst>
            </c:dLbl>
            <c:dLbl>
              <c:idx val="3"/>
              <c:layout>
                <c:manualLayout>
                  <c:x val="5.4166245656519688E-2"/>
                  <c:y val="0.12509385832196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E3-E047-BEBD-7AC99D9566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Lämnat icke kvalificerat anbud</c:v>
                </c:pt>
                <c:pt idx="1">
                  <c:v>Lämnat kvalificerat anbud</c:v>
                </c:pt>
                <c:pt idx="2">
                  <c:v>Erhållit kontrakt</c:v>
                </c:pt>
                <c:pt idx="3">
                  <c:v>Lämnat anbud (saknas uppgift om kvalificerat)</c:v>
                </c:pt>
                <c:pt idx="4">
                  <c:v>Svar saknas</c:v>
                </c:pt>
              </c:strCache>
            </c:strRef>
          </c:cat>
          <c:val>
            <c:numRef>
              <c:f>Sheet1!$B$2:$B$6</c:f>
              <c:numCache>
                <c:formatCode>###0%</c:formatCode>
                <c:ptCount val="5"/>
                <c:pt idx="0">
                  <c:v>6.4981949458483748E-2</c:v>
                </c:pt>
                <c:pt idx="1">
                  <c:v>0.43682310469314073</c:v>
                </c:pt>
                <c:pt idx="2">
                  <c:v>0.18652226233453673</c:v>
                </c:pt>
                <c:pt idx="3">
                  <c:v>0.30685920577617326</c:v>
                </c:pt>
                <c:pt idx="4">
                  <c:v>4.8134777376654635E-3</c:v>
                </c:pt>
              </c:numCache>
            </c:numRef>
          </c:val>
          <c:extLst>
            <c:ext xmlns:c16="http://schemas.microsoft.com/office/drawing/2014/chart" uri="{C3380CC4-5D6E-409C-BE32-E72D297353CC}">
              <c16:uniqueId val="{00000000-17E3-E047-BEBD-7AC99D95667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0452833951929787"/>
          <c:y val="0.25211380661392041"/>
          <c:w val="0.49311911975924971"/>
          <c:h val="0.745666849394184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8D8E9-6182-1B46-97F8-6D1463A9017A}" type="datetimeFigureOut">
              <a:rPr lang="sv-SE" smtClean="0"/>
              <a:t>2023-09-19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464CC-F1C9-974F-9C34-12B10D4B44FB}" type="slidenum">
              <a:rPr lang="sv-SE" smtClean="0"/>
              <a:t>‹#›</a:t>
            </a:fld>
            <a:endParaRPr lang="sv-SE"/>
          </a:p>
        </p:txBody>
      </p:sp>
    </p:spTree>
    <p:extLst>
      <p:ext uri="{BB962C8B-B14F-4D97-AF65-F5344CB8AC3E}">
        <p14:creationId xmlns:p14="http://schemas.microsoft.com/office/powerpoint/2010/main" val="277721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2</a:t>
            </a:fld>
            <a:endParaRPr lang="sv-SE"/>
          </a:p>
        </p:txBody>
      </p:sp>
    </p:spTree>
    <p:extLst>
      <p:ext uri="{BB962C8B-B14F-4D97-AF65-F5344CB8AC3E}">
        <p14:creationId xmlns:p14="http://schemas.microsoft.com/office/powerpoint/2010/main" val="410217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E464CC-F1C9-974F-9C34-12B10D4B44FB}" type="slidenum">
              <a:rPr lang="sv-SE" smtClean="0"/>
              <a:t>11</a:t>
            </a:fld>
            <a:endParaRPr lang="sv-SE"/>
          </a:p>
        </p:txBody>
      </p:sp>
    </p:spTree>
    <p:extLst>
      <p:ext uri="{BB962C8B-B14F-4D97-AF65-F5344CB8AC3E}">
        <p14:creationId xmlns:p14="http://schemas.microsoft.com/office/powerpoint/2010/main" val="396170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12</a:t>
            </a:fld>
            <a:endParaRPr lang="sv-SE"/>
          </a:p>
        </p:txBody>
      </p:sp>
    </p:spTree>
    <p:extLst>
      <p:ext uri="{BB962C8B-B14F-4D97-AF65-F5344CB8AC3E}">
        <p14:creationId xmlns:p14="http://schemas.microsoft.com/office/powerpoint/2010/main" val="111314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13</a:t>
            </a:fld>
            <a:endParaRPr lang="sv-SE"/>
          </a:p>
        </p:txBody>
      </p:sp>
    </p:spTree>
    <p:extLst>
      <p:ext uri="{BB962C8B-B14F-4D97-AF65-F5344CB8AC3E}">
        <p14:creationId xmlns:p14="http://schemas.microsoft.com/office/powerpoint/2010/main" val="170002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14</a:t>
            </a:fld>
            <a:endParaRPr lang="sv-SE"/>
          </a:p>
        </p:txBody>
      </p:sp>
    </p:spTree>
    <p:extLst>
      <p:ext uri="{BB962C8B-B14F-4D97-AF65-F5344CB8AC3E}">
        <p14:creationId xmlns:p14="http://schemas.microsoft.com/office/powerpoint/2010/main" val="249595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E464CC-F1C9-974F-9C34-12B10D4B44FB}" type="slidenum">
              <a:rPr lang="sv-SE" smtClean="0"/>
              <a:t>15</a:t>
            </a:fld>
            <a:endParaRPr lang="sv-SE"/>
          </a:p>
        </p:txBody>
      </p:sp>
    </p:spTree>
    <p:extLst>
      <p:ext uri="{BB962C8B-B14F-4D97-AF65-F5344CB8AC3E}">
        <p14:creationId xmlns:p14="http://schemas.microsoft.com/office/powerpoint/2010/main" val="417683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16</a:t>
            </a:fld>
            <a:endParaRPr lang="sv-SE"/>
          </a:p>
        </p:txBody>
      </p:sp>
    </p:spTree>
    <p:extLst>
      <p:ext uri="{BB962C8B-B14F-4D97-AF65-F5344CB8AC3E}">
        <p14:creationId xmlns:p14="http://schemas.microsoft.com/office/powerpoint/2010/main" val="312978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17</a:t>
            </a:fld>
            <a:endParaRPr lang="sv-SE"/>
          </a:p>
        </p:txBody>
      </p:sp>
    </p:spTree>
    <p:extLst>
      <p:ext uri="{BB962C8B-B14F-4D97-AF65-F5344CB8AC3E}">
        <p14:creationId xmlns:p14="http://schemas.microsoft.com/office/powerpoint/2010/main" val="16396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mindre nöjda </a:t>
            </a:r>
          </a:p>
        </p:txBody>
      </p:sp>
      <p:sp>
        <p:nvSpPr>
          <p:cNvPr id="4" name="Platshållare för bildnummer 3"/>
          <p:cNvSpPr>
            <a:spLocks noGrp="1"/>
          </p:cNvSpPr>
          <p:nvPr>
            <p:ph type="sldNum" sz="quarter" idx="5"/>
          </p:nvPr>
        </p:nvSpPr>
        <p:spPr/>
        <p:txBody>
          <a:bodyPr/>
          <a:lstStyle/>
          <a:p>
            <a:fld id="{12E464CC-F1C9-974F-9C34-12B10D4B44FB}" type="slidenum">
              <a:rPr lang="sv-SE" smtClean="0"/>
              <a:t>18</a:t>
            </a:fld>
            <a:endParaRPr lang="sv-SE"/>
          </a:p>
        </p:txBody>
      </p:sp>
    </p:spTree>
    <p:extLst>
      <p:ext uri="{BB962C8B-B14F-4D97-AF65-F5344CB8AC3E}">
        <p14:creationId xmlns:p14="http://schemas.microsoft.com/office/powerpoint/2010/main" val="402709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mindre nöjda </a:t>
            </a:r>
          </a:p>
        </p:txBody>
      </p:sp>
      <p:sp>
        <p:nvSpPr>
          <p:cNvPr id="4" name="Platshållare för bildnummer 3"/>
          <p:cNvSpPr>
            <a:spLocks noGrp="1"/>
          </p:cNvSpPr>
          <p:nvPr>
            <p:ph type="sldNum" sz="quarter" idx="5"/>
          </p:nvPr>
        </p:nvSpPr>
        <p:spPr/>
        <p:txBody>
          <a:bodyPr/>
          <a:lstStyle/>
          <a:p>
            <a:fld id="{12E464CC-F1C9-974F-9C34-12B10D4B44FB}" type="slidenum">
              <a:rPr lang="sv-SE" smtClean="0"/>
              <a:t>19</a:t>
            </a:fld>
            <a:endParaRPr lang="sv-SE"/>
          </a:p>
        </p:txBody>
      </p:sp>
    </p:spTree>
    <p:extLst>
      <p:ext uri="{BB962C8B-B14F-4D97-AF65-F5344CB8AC3E}">
        <p14:creationId xmlns:p14="http://schemas.microsoft.com/office/powerpoint/2010/main" val="375303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mindre nöjda </a:t>
            </a:r>
          </a:p>
        </p:txBody>
      </p:sp>
      <p:sp>
        <p:nvSpPr>
          <p:cNvPr id="4" name="Platshållare för bildnummer 3"/>
          <p:cNvSpPr>
            <a:spLocks noGrp="1"/>
          </p:cNvSpPr>
          <p:nvPr>
            <p:ph type="sldNum" sz="quarter" idx="5"/>
          </p:nvPr>
        </p:nvSpPr>
        <p:spPr/>
        <p:txBody>
          <a:bodyPr/>
          <a:lstStyle/>
          <a:p>
            <a:fld id="{12E464CC-F1C9-974F-9C34-12B10D4B44FB}" type="slidenum">
              <a:rPr lang="sv-SE" smtClean="0"/>
              <a:t>20</a:t>
            </a:fld>
            <a:endParaRPr lang="sv-SE"/>
          </a:p>
        </p:txBody>
      </p:sp>
    </p:spTree>
    <p:extLst>
      <p:ext uri="{BB962C8B-B14F-4D97-AF65-F5344CB8AC3E}">
        <p14:creationId xmlns:p14="http://schemas.microsoft.com/office/powerpoint/2010/main" val="403724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3</a:t>
            </a:fld>
            <a:endParaRPr lang="sv-SE"/>
          </a:p>
        </p:txBody>
      </p:sp>
    </p:spTree>
    <p:extLst>
      <p:ext uri="{BB962C8B-B14F-4D97-AF65-F5344CB8AC3E}">
        <p14:creationId xmlns:p14="http://schemas.microsoft.com/office/powerpoint/2010/main" val="2305247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mindre nöjda </a:t>
            </a:r>
          </a:p>
        </p:txBody>
      </p:sp>
      <p:sp>
        <p:nvSpPr>
          <p:cNvPr id="4" name="Platshållare för bildnummer 3"/>
          <p:cNvSpPr>
            <a:spLocks noGrp="1"/>
          </p:cNvSpPr>
          <p:nvPr>
            <p:ph type="sldNum" sz="quarter" idx="5"/>
          </p:nvPr>
        </p:nvSpPr>
        <p:spPr/>
        <p:txBody>
          <a:bodyPr/>
          <a:lstStyle/>
          <a:p>
            <a:fld id="{12E464CC-F1C9-974F-9C34-12B10D4B44FB}" type="slidenum">
              <a:rPr lang="sv-SE" smtClean="0"/>
              <a:t>21</a:t>
            </a:fld>
            <a:endParaRPr lang="sv-SE"/>
          </a:p>
        </p:txBody>
      </p:sp>
    </p:spTree>
    <p:extLst>
      <p:ext uri="{BB962C8B-B14F-4D97-AF65-F5344CB8AC3E}">
        <p14:creationId xmlns:p14="http://schemas.microsoft.com/office/powerpoint/2010/main" val="243711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E464CC-F1C9-974F-9C34-12B10D4B44FB}" type="slidenum">
              <a:rPr lang="sv-SE" smtClean="0"/>
              <a:t>24</a:t>
            </a:fld>
            <a:endParaRPr lang="sv-SE"/>
          </a:p>
        </p:txBody>
      </p:sp>
    </p:spTree>
    <p:extLst>
      <p:ext uri="{BB962C8B-B14F-4D97-AF65-F5344CB8AC3E}">
        <p14:creationId xmlns:p14="http://schemas.microsoft.com/office/powerpoint/2010/main" val="1185980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2E464CC-F1C9-974F-9C34-12B10D4B44FB}" type="slidenum">
              <a:rPr lang="sv-SE" smtClean="0"/>
              <a:t>25</a:t>
            </a:fld>
            <a:endParaRPr lang="sv-SE"/>
          </a:p>
        </p:txBody>
      </p:sp>
    </p:spTree>
    <p:extLst>
      <p:ext uri="{BB962C8B-B14F-4D97-AF65-F5344CB8AC3E}">
        <p14:creationId xmlns:p14="http://schemas.microsoft.com/office/powerpoint/2010/main" val="220057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4</a:t>
            </a:fld>
            <a:endParaRPr lang="sv-SE"/>
          </a:p>
        </p:txBody>
      </p:sp>
    </p:spTree>
    <p:extLst>
      <p:ext uri="{BB962C8B-B14F-4D97-AF65-F5344CB8AC3E}">
        <p14:creationId xmlns:p14="http://schemas.microsoft.com/office/powerpoint/2010/main" val="156416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5</a:t>
            </a:fld>
            <a:endParaRPr lang="sv-SE"/>
          </a:p>
        </p:txBody>
      </p:sp>
    </p:spTree>
    <p:extLst>
      <p:ext uri="{BB962C8B-B14F-4D97-AF65-F5344CB8AC3E}">
        <p14:creationId xmlns:p14="http://schemas.microsoft.com/office/powerpoint/2010/main" val="67226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6</a:t>
            </a:fld>
            <a:endParaRPr lang="sv-SE"/>
          </a:p>
        </p:txBody>
      </p:sp>
    </p:spTree>
    <p:extLst>
      <p:ext uri="{BB962C8B-B14F-4D97-AF65-F5344CB8AC3E}">
        <p14:creationId xmlns:p14="http://schemas.microsoft.com/office/powerpoint/2010/main" val="410469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7</a:t>
            </a:fld>
            <a:endParaRPr lang="sv-SE"/>
          </a:p>
        </p:txBody>
      </p:sp>
    </p:spTree>
    <p:extLst>
      <p:ext uri="{BB962C8B-B14F-4D97-AF65-F5344CB8AC3E}">
        <p14:creationId xmlns:p14="http://schemas.microsoft.com/office/powerpoint/2010/main" val="111265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8</a:t>
            </a:fld>
            <a:endParaRPr lang="sv-SE"/>
          </a:p>
        </p:txBody>
      </p:sp>
    </p:spTree>
    <p:extLst>
      <p:ext uri="{BB962C8B-B14F-4D97-AF65-F5344CB8AC3E}">
        <p14:creationId xmlns:p14="http://schemas.microsoft.com/office/powerpoint/2010/main" val="239410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9</a:t>
            </a:fld>
            <a:endParaRPr lang="sv-SE"/>
          </a:p>
        </p:txBody>
      </p:sp>
    </p:spTree>
    <p:extLst>
      <p:ext uri="{BB962C8B-B14F-4D97-AF65-F5344CB8AC3E}">
        <p14:creationId xmlns:p14="http://schemas.microsoft.com/office/powerpoint/2010/main" val="17822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2E464CC-F1C9-974F-9C34-12B10D4B44FB}" type="slidenum">
              <a:rPr lang="sv-SE" smtClean="0"/>
              <a:t>10</a:t>
            </a:fld>
            <a:endParaRPr lang="sv-SE"/>
          </a:p>
        </p:txBody>
      </p:sp>
    </p:spTree>
    <p:extLst>
      <p:ext uri="{BB962C8B-B14F-4D97-AF65-F5344CB8AC3E}">
        <p14:creationId xmlns:p14="http://schemas.microsoft.com/office/powerpoint/2010/main" val="53055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2023-09-19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2023-09-19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2023-09-19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2023-09-19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4.jp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2023-09-19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8298E-993A-D1F4-F7C6-FDE8C7222674}"/>
              </a:ext>
            </a:extLst>
          </p:cNvPr>
          <p:cNvSpPr>
            <a:spLocks noGrp="1"/>
          </p:cNvSpPr>
          <p:nvPr>
            <p:ph type="title"/>
          </p:nvPr>
        </p:nvSpPr>
        <p:spPr>
          <a:xfrm>
            <a:off x="1539304" y="1607532"/>
            <a:ext cx="9608400" cy="1966912"/>
          </a:xfrm>
        </p:spPr>
        <p:txBody>
          <a:bodyPr/>
          <a:lstStyle/>
          <a:p>
            <a:r>
              <a:rPr lang="sv-SE" dirty="0"/>
              <a:t>Insiktsundersökningen</a:t>
            </a:r>
            <a:br>
              <a:rPr lang="sv-SE" dirty="0"/>
            </a:br>
            <a:br>
              <a:rPr lang="sv-SE" dirty="0"/>
            </a:br>
            <a:r>
              <a:rPr lang="sv-SE" dirty="0"/>
              <a:t>Segmentering NUI</a:t>
            </a:r>
          </a:p>
        </p:txBody>
      </p:sp>
    </p:spTree>
    <p:extLst>
      <p:ext uri="{BB962C8B-B14F-4D97-AF65-F5344CB8AC3E}">
        <p14:creationId xmlns:p14="http://schemas.microsoft.com/office/powerpoint/2010/main" val="8716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p:txBody>
          <a:bodyPr/>
          <a:lstStyle/>
          <a:p>
            <a:r>
              <a:rPr lang="sv-SE" sz="3200" dirty="0"/>
              <a:t>Neutrala</a:t>
            </a:r>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17143"/>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28% av samtliga respondenter</a:t>
            </a:r>
          </a:p>
          <a:p>
            <a:pPr marL="285750" indent="-285750">
              <a:buFont typeface="Arial" panose="020B0604020202020204" pitchFamily="34" charset="0"/>
              <a:buChar char="•"/>
            </a:pPr>
            <a:r>
              <a:rPr lang="sv-SE" dirty="0"/>
              <a:t>25% har fått inbjudan till någon form av dialog inför upphandlingen </a:t>
            </a:r>
          </a:p>
          <a:p>
            <a:pPr marL="285750" indent="-285750">
              <a:buFont typeface="Arial" panose="020B0604020202020204" pitchFamily="34" charset="0"/>
              <a:buChar char="•"/>
            </a:pPr>
            <a:r>
              <a:rPr lang="sv-SE" dirty="0"/>
              <a:t>77%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78.&#10;Information 80.&#10;Tillgänglighet 83.&#10;Bemötande 88.&#10;Rättssäkerhet 84.&#10;Kompetens 79.&#10;Effektivitet  81.">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1865346671"/>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2%. &#10;Lämnat kvalificerat anbud 24%. &#10;Erhållit kontrakt 54%. &#10;Lämnat anbud (saknas uppgift om kvalificerat) 17%.&#10;Svar saknas 3%.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3520344559"/>
              </p:ext>
            </p:extLst>
          </p:nvPr>
        </p:nvGraphicFramePr>
        <p:xfrm>
          <a:off x="6096000" y="2767244"/>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861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a:xfrm>
            <a:off x="664233" y="874602"/>
            <a:ext cx="5431767" cy="1231392"/>
          </a:xfrm>
        </p:spPr>
        <p:txBody>
          <a:bodyPr/>
          <a:lstStyle/>
          <a:p>
            <a:r>
              <a:rPr lang="sv-SE" sz="3200" dirty="0"/>
              <a:t>Missnöjda med innehåll, information och struktur</a:t>
            </a:r>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74602"/>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23% av samtliga respondenter</a:t>
            </a:r>
          </a:p>
          <a:p>
            <a:pPr marL="285750" indent="-285750">
              <a:buFont typeface="Arial" panose="020B0604020202020204" pitchFamily="34" charset="0"/>
              <a:buChar char="•"/>
            </a:pPr>
            <a:r>
              <a:rPr lang="sv-SE" dirty="0"/>
              <a:t>20% har fått inbjudan till någon form av dialog inför upphandlingen </a:t>
            </a:r>
          </a:p>
          <a:p>
            <a:pPr marL="285750" indent="-285750">
              <a:buFont typeface="Arial" panose="020B0604020202020204" pitchFamily="34" charset="0"/>
              <a:buChar char="•"/>
            </a:pPr>
            <a:r>
              <a:rPr lang="sv-SE" dirty="0"/>
              <a:t>76%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63.&#10;Information 68.&#10;Tillgänglighet 73.&#10;Bemötande 76.&#10;Rättssäkerhet 70.&#10;Kompetens 63.&#10;Effektivitet  68.">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3289290392"/>
              </p:ext>
            </p:extLst>
          </p:nvPr>
        </p:nvGraphicFramePr>
        <p:xfrm>
          <a:off x="231820" y="2475326"/>
          <a:ext cx="5864180" cy="4689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3%. &#10;Lämnat kvalificerat anbud 31%. &#10;Erhållit kontrakt 43%. &#10;Lämnat anbud (saknas uppgift om kvalificerat) 20%.&#10;Svar saknas 3%.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1759009472"/>
              </p:ext>
            </p:extLst>
          </p:nvPr>
        </p:nvGraphicFramePr>
        <p:xfrm>
          <a:off x="6096000" y="2948160"/>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848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a:xfrm>
            <a:off x="664233" y="874602"/>
            <a:ext cx="5431767" cy="1231392"/>
          </a:xfrm>
        </p:spPr>
        <p:txBody>
          <a:bodyPr/>
          <a:lstStyle/>
          <a:p>
            <a:r>
              <a:rPr lang="sv-SE" sz="3200" dirty="0"/>
              <a:t>Starkt kritiska till tilldelningsbeslut</a:t>
            </a:r>
            <a:br>
              <a:rPr lang="sv-SE" sz="3200" dirty="0"/>
            </a:br>
            <a:br>
              <a:rPr lang="sv-SE" sz="3200" dirty="0"/>
            </a:br>
            <a:endParaRPr lang="sv-SE" sz="3200" dirty="0"/>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74602"/>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6% av samtliga respondenter</a:t>
            </a:r>
          </a:p>
          <a:p>
            <a:pPr marL="285750" indent="-285750">
              <a:buFont typeface="Arial" panose="020B0604020202020204" pitchFamily="34" charset="0"/>
              <a:buChar char="•"/>
            </a:pPr>
            <a:r>
              <a:rPr lang="sv-SE" dirty="0"/>
              <a:t>16% har fått inbjudan till någon form av dialog inför upphandlingen </a:t>
            </a:r>
          </a:p>
          <a:p>
            <a:pPr marL="285750" indent="-285750">
              <a:buFont typeface="Arial" panose="020B0604020202020204" pitchFamily="34" charset="0"/>
              <a:buChar char="•"/>
            </a:pPr>
            <a:r>
              <a:rPr lang="sv-SE" dirty="0"/>
              <a:t>71%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43.&#10;Information 56.&#10;Tillgänglighet 71.&#10;Bemötande 63.&#10;Rättssäkerhet 44.&#10;Kompetens 45.&#10;Effektivitet  66.">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2859675462"/>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6%. &#10;Lämnat kvalificerat anbud 44%. &#10;Erhållit kontrakt 19%. &#10;Lämnat anbud (saknas uppgift om kvalificerat) 31%.&#10;Svar saknas 0%.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3733850152"/>
              </p:ext>
            </p:extLst>
          </p:nvPr>
        </p:nvGraphicFramePr>
        <p:xfrm>
          <a:off x="6092883" y="2836985"/>
          <a:ext cx="5434884" cy="3380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253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a:xfrm>
            <a:off x="664233" y="874602"/>
            <a:ext cx="5431767" cy="1231392"/>
          </a:xfrm>
        </p:spPr>
        <p:txBody>
          <a:bodyPr/>
          <a:lstStyle/>
          <a:p>
            <a:r>
              <a:rPr lang="sv-SE" sz="3200" dirty="0"/>
              <a:t>Missnöjda med tilldelning och tid till tilldelning</a:t>
            </a:r>
            <a:br>
              <a:rPr lang="sv-SE" sz="3200" dirty="0"/>
            </a:br>
            <a:endParaRPr lang="sv-SE" sz="3200" dirty="0"/>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74602"/>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10% av samtliga respondenter</a:t>
            </a:r>
          </a:p>
          <a:p>
            <a:pPr marL="285750" indent="-285750">
              <a:buFont typeface="Arial" panose="020B0604020202020204" pitchFamily="34" charset="0"/>
              <a:buChar char="•"/>
            </a:pPr>
            <a:r>
              <a:rPr lang="sv-SE" dirty="0"/>
              <a:t>15% har fått inbjudan till någon form av dialog inför upphandlingen </a:t>
            </a:r>
          </a:p>
          <a:p>
            <a:pPr marL="285750" indent="-285750">
              <a:buFont typeface="Arial" panose="020B0604020202020204" pitchFamily="34" charset="0"/>
              <a:buChar char="•"/>
            </a:pPr>
            <a:r>
              <a:rPr lang="sv-SE" dirty="0"/>
              <a:t>74%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42.&#10;Information 48.&#10;Tillgänglighet 54.&#10;Bemötande 55.&#10;Rättssäkerhet 49.&#10;Kompetens 44.&#10;Effektivitet 45.">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1379506729"/>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4%. &#10;Lämnat kvalificerat anbud 39%. &#10;Erhållit kontrakt 31%. &#10;Lämnat anbud (saknas uppgift om kvalificerat) 24%.&#10;Svar saknas 2%.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497712604"/>
              </p:ext>
            </p:extLst>
          </p:nvPr>
        </p:nvGraphicFramePr>
        <p:xfrm>
          <a:off x="6096000" y="2941535"/>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311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a:xfrm>
            <a:off x="664233" y="531762"/>
            <a:ext cx="5431767" cy="1231392"/>
          </a:xfrm>
        </p:spPr>
        <p:txBody>
          <a:bodyPr/>
          <a:lstStyle/>
          <a:p>
            <a:r>
              <a:rPr lang="sv-SE" sz="3200" dirty="0"/>
              <a:t>Starkt missnöjda med kravens tydlighet och affärsmässighet</a:t>
            </a:r>
            <a:br>
              <a:rPr lang="sv-SE" sz="3200" dirty="0"/>
            </a:br>
            <a:endParaRPr lang="sv-SE" sz="3200" dirty="0"/>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905665"/>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7% av samtliga respondenter</a:t>
            </a:r>
          </a:p>
          <a:p>
            <a:pPr marL="285750" indent="-285750">
              <a:buFont typeface="Arial" panose="020B0604020202020204" pitchFamily="34" charset="0"/>
              <a:buChar char="•"/>
            </a:pPr>
            <a:r>
              <a:rPr lang="sv-SE" dirty="0"/>
              <a:t>17% har fått inbjudan till någon form av dialog inför upphandlingen </a:t>
            </a:r>
          </a:p>
          <a:p>
            <a:pPr marL="285750" indent="-285750">
              <a:buFont typeface="Arial" panose="020B0604020202020204" pitchFamily="34" charset="0"/>
              <a:buChar char="•"/>
            </a:pPr>
            <a:r>
              <a:rPr lang="sv-SE" dirty="0"/>
              <a:t>74%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36.&#10;Information 48.&#10;Tillgänglighet 66.&#10;Bemötande 63.&#10;Rättssäkerhet 50.&#10;Kompetens 32.&#10;Effektivitet 59.">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300633720"/>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4%. &#10;Lämnat kvalificerat anbud 37%. &#10;Erhållit kontrakt 32%. &#10;Lämnat anbud (saknas uppgift om kvalificerat) 24%.&#10;Svar saknas 3%.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42077057"/>
              </p:ext>
            </p:extLst>
          </p:nvPr>
        </p:nvGraphicFramePr>
        <p:xfrm>
          <a:off x="6096000" y="2948160"/>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39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a:xfrm>
            <a:off x="664233" y="874602"/>
            <a:ext cx="5431767" cy="1231392"/>
          </a:xfrm>
        </p:spPr>
        <p:txBody>
          <a:bodyPr/>
          <a:lstStyle/>
          <a:p>
            <a:r>
              <a:rPr lang="sv-SE" sz="3200" dirty="0"/>
              <a:t>Starka kritiker</a:t>
            </a:r>
            <a:br>
              <a:rPr lang="sv-SE" sz="3200" dirty="0"/>
            </a:br>
            <a:endParaRPr lang="sv-SE" sz="3200" dirty="0"/>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74602"/>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7% av samtliga respondenter</a:t>
            </a:r>
          </a:p>
          <a:p>
            <a:pPr marL="285750" indent="-285750">
              <a:buFont typeface="Arial" panose="020B0604020202020204" pitchFamily="34" charset="0"/>
              <a:buChar char="•"/>
            </a:pPr>
            <a:r>
              <a:rPr lang="sv-SE" dirty="0"/>
              <a:t>14% har fått inbjudan till någon form av dialog inför upphandlingen </a:t>
            </a:r>
          </a:p>
          <a:p>
            <a:pPr marL="285750" indent="-285750">
              <a:buFont typeface="Arial" panose="020B0604020202020204" pitchFamily="34" charset="0"/>
              <a:buChar char="•"/>
            </a:pPr>
            <a:r>
              <a:rPr lang="sv-SE" dirty="0"/>
              <a:t>71%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15.&#10;Information 21.&#10;Tillgänglighet 38.&#10;Bemötande 30.&#10;Rättssäkerhet 18.&#10;Kompetens 15.&#10;Effektivitet 30.">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3813020434"/>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7%. &#10;Lämnat kvalificerat anbud 41%. &#10;Erhållit kontrakt 19%. &#10;Lämnat anbud (saknas uppgift om kvalificerat) 34%.&#10;Svar saknas 1%.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2472005917"/>
              </p:ext>
            </p:extLst>
          </p:nvPr>
        </p:nvGraphicFramePr>
        <p:xfrm>
          <a:off x="6096000" y="2941535"/>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744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F73FA5-8825-6E26-859A-0D63662B03AB}"/>
              </a:ext>
            </a:extLst>
          </p:cNvPr>
          <p:cNvSpPr>
            <a:spLocks noGrp="1"/>
          </p:cNvSpPr>
          <p:nvPr>
            <p:ph type="title"/>
          </p:nvPr>
        </p:nvSpPr>
        <p:spPr/>
        <p:txBody>
          <a:bodyPr/>
          <a:lstStyle/>
          <a:p>
            <a:r>
              <a:rPr lang="sv-SE" dirty="0"/>
              <a:t>Fritext</a:t>
            </a:r>
          </a:p>
        </p:txBody>
      </p:sp>
    </p:spTree>
    <p:extLst>
      <p:ext uri="{BB962C8B-B14F-4D97-AF65-F5344CB8AC3E}">
        <p14:creationId xmlns:p14="http://schemas.microsoft.com/office/powerpoint/2010/main" val="105554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E2629-167C-13CE-34BB-EE840CE493E2}"/>
              </a:ext>
            </a:extLst>
          </p:cNvPr>
          <p:cNvSpPr>
            <a:spLocks noGrp="1"/>
          </p:cNvSpPr>
          <p:nvPr>
            <p:ph type="title"/>
          </p:nvPr>
        </p:nvSpPr>
        <p:spPr/>
        <p:txBody>
          <a:bodyPr/>
          <a:lstStyle/>
          <a:p>
            <a:r>
              <a:rPr lang="sv-SE" dirty="0"/>
              <a:t>Typ-kommentarer</a:t>
            </a:r>
          </a:p>
        </p:txBody>
      </p:sp>
      <p:sp>
        <p:nvSpPr>
          <p:cNvPr id="3" name="Platshållare för innehåll 2">
            <a:extLst>
              <a:ext uri="{FF2B5EF4-FFF2-40B4-BE49-F238E27FC236}">
                <a16:creationId xmlns:a16="http://schemas.microsoft.com/office/drawing/2014/main" id="{5CE89CF0-FB74-A0E5-7833-A363DACE7B3C}"/>
              </a:ext>
            </a:extLst>
          </p:cNvPr>
          <p:cNvSpPr>
            <a:spLocks noGrp="1"/>
          </p:cNvSpPr>
          <p:nvPr>
            <p:ph idx="1"/>
          </p:nvPr>
        </p:nvSpPr>
        <p:spPr>
          <a:xfrm>
            <a:off x="664232" y="2105994"/>
            <a:ext cx="9609825" cy="3738598"/>
          </a:xfrm>
        </p:spPr>
        <p:txBody>
          <a:bodyPr/>
          <a:lstStyle/>
          <a:p>
            <a:r>
              <a:rPr lang="sv-SE" dirty="0"/>
              <a:t>Utifrån resultatet har kommentarer tagits fram som illustrerar segmentet. Fritextsvar har granskats för att få fram kommentarer som väl sammanfattar segmentet. De öppna frågorna i undersökningen var de två nedanstående:</a:t>
            </a:r>
            <a:endParaRPr lang="sv-SE" b="1" dirty="0"/>
          </a:p>
          <a:p>
            <a:r>
              <a:rPr lang="sv-SE" dirty="0"/>
              <a:t>Var det någon del i processen som du var mindre nöjd med?</a:t>
            </a:r>
          </a:p>
          <a:p>
            <a:r>
              <a:rPr lang="sv-SE" dirty="0"/>
              <a:t>Var det någon del i processen som du var speciellt nöjd med?</a:t>
            </a:r>
          </a:p>
          <a:p>
            <a:r>
              <a:rPr lang="sv-SE" dirty="0"/>
              <a:t>Har du några övriga förslag på hur vår hantering av upphandlingar kan förbättras?</a:t>
            </a:r>
          </a:p>
          <a:p>
            <a:endParaRPr lang="sv-SE" dirty="0"/>
          </a:p>
        </p:txBody>
      </p:sp>
    </p:spTree>
    <p:extLst>
      <p:ext uri="{BB962C8B-B14F-4D97-AF65-F5344CB8AC3E}">
        <p14:creationId xmlns:p14="http://schemas.microsoft.com/office/powerpoint/2010/main" val="340218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A64784-E787-E476-859F-31CF788F7AA5}"/>
              </a:ext>
            </a:extLst>
          </p:cNvPr>
          <p:cNvSpPr>
            <a:spLocks noGrp="1"/>
          </p:cNvSpPr>
          <p:nvPr>
            <p:ph type="title"/>
          </p:nvPr>
        </p:nvSpPr>
        <p:spPr>
          <a:xfrm>
            <a:off x="664233" y="874602"/>
            <a:ext cx="10605450" cy="1231392"/>
          </a:xfrm>
        </p:spPr>
        <p:txBody>
          <a:bodyPr/>
          <a:lstStyle/>
          <a:p>
            <a:r>
              <a:rPr lang="sv-SE" sz="4000" b="1" kern="1200" dirty="0">
                <a:solidFill>
                  <a:srgbClr val="000000"/>
                </a:solidFill>
                <a:effectLst/>
                <a:latin typeface="Arial" panose="020B0604020202020204" pitchFamily="34" charset="0"/>
                <a:ea typeface="+mj-ea"/>
                <a:cs typeface="+mj-cs"/>
              </a:rPr>
              <a:t>Fritext: Positiva och neutrala kommentarer</a:t>
            </a:r>
            <a:endParaRPr lang="sv-SE" dirty="0"/>
          </a:p>
        </p:txBody>
      </p:sp>
      <p:sp>
        <p:nvSpPr>
          <p:cNvPr id="5" name="textruta 4">
            <a:extLst>
              <a:ext uri="{FF2B5EF4-FFF2-40B4-BE49-F238E27FC236}">
                <a16:creationId xmlns:a16="http://schemas.microsoft.com/office/drawing/2014/main" id="{DADA0472-E03B-9882-D8E0-178E4F35A226}"/>
              </a:ext>
            </a:extLst>
          </p:cNvPr>
          <p:cNvSpPr txBox="1"/>
          <p:nvPr/>
        </p:nvSpPr>
        <p:spPr>
          <a:xfrm>
            <a:off x="664233" y="1693641"/>
            <a:ext cx="3329033" cy="400110"/>
          </a:xfrm>
          <a:prstGeom prst="rect">
            <a:avLst/>
          </a:prstGeom>
          <a:noFill/>
        </p:spPr>
        <p:txBody>
          <a:bodyPr wrap="square" rtlCol="0">
            <a:spAutoFit/>
          </a:bodyPr>
          <a:lstStyle/>
          <a:p>
            <a:r>
              <a:rPr lang="sv-SE" sz="2000" b="1" dirty="0"/>
              <a:t>Mycket positiva</a:t>
            </a:r>
            <a:endParaRPr lang="sv-SE" b="1" dirty="0"/>
          </a:p>
        </p:txBody>
      </p:sp>
      <p:sp>
        <p:nvSpPr>
          <p:cNvPr id="14" name="Platshållare för innehåll 13">
            <a:extLst>
              <a:ext uri="{FF2B5EF4-FFF2-40B4-BE49-F238E27FC236}">
                <a16:creationId xmlns:a16="http://schemas.microsoft.com/office/drawing/2014/main" id="{B14B39DD-BD31-1D94-BA82-6925AE0A55CB}"/>
              </a:ext>
            </a:extLst>
          </p:cNvPr>
          <p:cNvSpPr>
            <a:spLocks noGrp="1"/>
          </p:cNvSpPr>
          <p:nvPr>
            <p:ph sz="half" idx="1"/>
          </p:nvPr>
        </p:nvSpPr>
        <p:spPr>
          <a:xfrm>
            <a:off x="666000" y="2237666"/>
            <a:ext cx="5040319" cy="3740400"/>
          </a:xfrm>
        </p:spPr>
        <p:txBody>
          <a:bodyPr/>
          <a:lstStyle/>
          <a:p>
            <a:r>
              <a:rPr lang="sv-SE" sz="1800" dirty="0"/>
              <a:t>”Tydliga grundkrav som är relevanta för funktionen i utrustningen, uppskattar också möjligheten att kunna beskriva hur vi (leverantören) löser kraven.”</a:t>
            </a:r>
          </a:p>
          <a:p>
            <a:r>
              <a:rPr lang="sv-SE" sz="1800" dirty="0"/>
              <a:t>”Tycker det var en väl organiserad upphandling, den var relevant och bra!”</a:t>
            </a:r>
          </a:p>
          <a:p>
            <a:r>
              <a:rPr lang="sv-SE" sz="1800" dirty="0"/>
              <a:t>”Bemötandet var väldigt bra från kommunens sida i upphandlingen.”</a:t>
            </a:r>
          </a:p>
          <a:p>
            <a:r>
              <a:rPr lang="sv-SE" sz="1800" dirty="0"/>
              <a:t>”Att det gick att ha dialog med upphandlare.”</a:t>
            </a:r>
          </a:p>
          <a:p>
            <a:r>
              <a:rPr lang="sv-SE" sz="1800" dirty="0"/>
              <a:t>”Att det var överskådligt och det framkom inga oklarheter. Väl underbyggda modeller i jämförelse med tidigare erfarenheter.”</a:t>
            </a:r>
          </a:p>
          <a:p>
            <a:endParaRPr lang="sv-SE" sz="1800" dirty="0"/>
          </a:p>
          <a:p>
            <a:endParaRPr lang="sv-SE" sz="2000" dirty="0"/>
          </a:p>
        </p:txBody>
      </p:sp>
      <p:sp>
        <p:nvSpPr>
          <p:cNvPr id="10" name="textruta 9">
            <a:extLst>
              <a:ext uri="{FF2B5EF4-FFF2-40B4-BE49-F238E27FC236}">
                <a16:creationId xmlns:a16="http://schemas.microsoft.com/office/drawing/2014/main" id="{D2758856-5F23-9739-A1FE-C80DA8210C5A}"/>
              </a:ext>
            </a:extLst>
          </p:cNvPr>
          <p:cNvSpPr txBox="1"/>
          <p:nvPr/>
        </p:nvSpPr>
        <p:spPr>
          <a:xfrm>
            <a:off x="6096000" y="1693641"/>
            <a:ext cx="1855305" cy="400110"/>
          </a:xfrm>
          <a:prstGeom prst="rect">
            <a:avLst/>
          </a:prstGeom>
          <a:noFill/>
        </p:spPr>
        <p:txBody>
          <a:bodyPr wrap="square" rtlCol="0">
            <a:spAutoFit/>
          </a:bodyPr>
          <a:lstStyle/>
          <a:p>
            <a:r>
              <a:rPr lang="sv-SE" sz="2000" b="1" dirty="0"/>
              <a:t>Neutrala</a:t>
            </a:r>
            <a:endParaRPr lang="sv-SE" b="1" dirty="0"/>
          </a:p>
        </p:txBody>
      </p:sp>
      <p:sp>
        <p:nvSpPr>
          <p:cNvPr id="16" name="Platshållare för innehåll 15">
            <a:extLst>
              <a:ext uri="{FF2B5EF4-FFF2-40B4-BE49-F238E27FC236}">
                <a16:creationId xmlns:a16="http://schemas.microsoft.com/office/drawing/2014/main" id="{724ED0A4-609A-E765-EFB4-80C945E65FB0}"/>
              </a:ext>
            </a:extLst>
          </p:cNvPr>
          <p:cNvSpPr>
            <a:spLocks noGrp="1"/>
          </p:cNvSpPr>
          <p:nvPr>
            <p:ph sz="half" idx="2"/>
          </p:nvPr>
        </p:nvSpPr>
        <p:spPr>
          <a:xfrm>
            <a:off x="6184913" y="2266499"/>
            <a:ext cx="4716000" cy="3740400"/>
          </a:xfrm>
        </p:spPr>
        <p:txBody>
          <a:bodyPr/>
          <a:lstStyle/>
          <a:p>
            <a:r>
              <a:rPr lang="sv-SE" sz="1800" dirty="0"/>
              <a:t>”Det tog lite tid för de som ställde frågor att få svar, och svaren var korta. Vissa grejer var lite luddiga och otydliga.”</a:t>
            </a:r>
          </a:p>
          <a:p>
            <a:r>
              <a:rPr lang="sv-SE" sz="1800" dirty="0"/>
              <a:t>”Tydlig utvärderingsmodell &amp; rimliga kravställningar, exempelvis leveranstid av varor, villkor för prisjustering.”</a:t>
            </a:r>
          </a:p>
          <a:p>
            <a:r>
              <a:rPr lang="sv-SE" sz="1800" dirty="0"/>
              <a:t>”Väldigt tidskrävande att få ihop det där om man är en nybörjare. Som tur var hade jag en vän som hjälpte mig.”</a:t>
            </a:r>
          </a:p>
          <a:p>
            <a:endParaRPr lang="sv-SE" sz="1800" dirty="0"/>
          </a:p>
        </p:txBody>
      </p:sp>
    </p:spTree>
    <p:extLst>
      <p:ext uri="{BB962C8B-B14F-4D97-AF65-F5344CB8AC3E}">
        <p14:creationId xmlns:p14="http://schemas.microsoft.com/office/powerpoint/2010/main" val="420383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B313062-1800-F111-5C4C-982AC4B6A2A7}"/>
              </a:ext>
            </a:extLst>
          </p:cNvPr>
          <p:cNvSpPr>
            <a:spLocks noGrp="1"/>
          </p:cNvSpPr>
          <p:nvPr>
            <p:ph type="title"/>
          </p:nvPr>
        </p:nvSpPr>
        <p:spPr>
          <a:xfrm>
            <a:off x="664233" y="874602"/>
            <a:ext cx="10406538" cy="1231392"/>
          </a:xfrm>
        </p:spPr>
        <p:txBody>
          <a:bodyPr/>
          <a:lstStyle/>
          <a:p>
            <a:r>
              <a:rPr lang="sv-SE" sz="4000" b="1" kern="1200" dirty="0">
                <a:solidFill>
                  <a:srgbClr val="000000"/>
                </a:solidFill>
                <a:effectLst/>
                <a:latin typeface="Arial" panose="020B0604020202020204" pitchFamily="34" charset="0"/>
                <a:ea typeface="+mj-ea"/>
                <a:cs typeface="+mj-cs"/>
              </a:rPr>
              <a:t>Fritext: Kommentarer tilldelningsbeslut</a:t>
            </a:r>
            <a:endParaRPr lang="sv-SE" dirty="0"/>
          </a:p>
        </p:txBody>
      </p:sp>
      <p:sp>
        <p:nvSpPr>
          <p:cNvPr id="5" name="textruta 4">
            <a:extLst>
              <a:ext uri="{FF2B5EF4-FFF2-40B4-BE49-F238E27FC236}">
                <a16:creationId xmlns:a16="http://schemas.microsoft.com/office/drawing/2014/main" id="{DADA0472-E03B-9882-D8E0-178E4F35A226}"/>
              </a:ext>
            </a:extLst>
          </p:cNvPr>
          <p:cNvSpPr txBox="1"/>
          <p:nvPr/>
        </p:nvSpPr>
        <p:spPr>
          <a:xfrm>
            <a:off x="664233" y="1693641"/>
            <a:ext cx="4716000" cy="707886"/>
          </a:xfrm>
          <a:prstGeom prst="rect">
            <a:avLst/>
          </a:prstGeom>
          <a:noFill/>
        </p:spPr>
        <p:txBody>
          <a:bodyPr wrap="square" rtlCol="0">
            <a:spAutoFit/>
          </a:bodyPr>
          <a:lstStyle/>
          <a:p>
            <a:r>
              <a:rPr lang="sv-SE" sz="2000" b="1" dirty="0"/>
              <a:t>Missnöjda med innehåll, information och struktur</a:t>
            </a:r>
            <a:endParaRPr lang="sv-SE" b="1" dirty="0"/>
          </a:p>
        </p:txBody>
      </p:sp>
      <p:sp>
        <p:nvSpPr>
          <p:cNvPr id="6" name="Platshållare för innehåll 5">
            <a:extLst>
              <a:ext uri="{FF2B5EF4-FFF2-40B4-BE49-F238E27FC236}">
                <a16:creationId xmlns:a16="http://schemas.microsoft.com/office/drawing/2014/main" id="{2194255B-5EDE-1638-E0C4-1FC3141364B9}"/>
              </a:ext>
            </a:extLst>
          </p:cNvPr>
          <p:cNvSpPr>
            <a:spLocks noGrp="1"/>
          </p:cNvSpPr>
          <p:nvPr>
            <p:ph sz="half" idx="1"/>
          </p:nvPr>
        </p:nvSpPr>
        <p:spPr/>
        <p:txBody>
          <a:bodyPr/>
          <a:lstStyle/>
          <a:p>
            <a:r>
              <a:rPr lang="sv-SE" sz="1800" dirty="0"/>
              <a:t>"Utvärderingsmodellen. Den hade för mycket fokus på pris och viktningen stämde inte överens med beskrivningen. Kraven var inte alltid relevanta”</a:t>
            </a:r>
          </a:p>
          <a:p>
            <a:r>
              <a:rPr lang="sv-SE" sz="1800" dirty="0"/>
              <a:t>” Att vissa frågor i upphandlingen ibland blir lite svåra att besvara </a:t>
            </a:r>
            <a:r>
              <a:rPr lang="sv-SE" sz="1800" dirty="0" err="1"/>
              <a:t>pga</a:t>
            </a:r>
            <a:r>
              <a:rPr lang="sv-SE" sz="1800" dirty="0"/>
              <a:t> att dom inte alltid var anpassade för just vår bransch.”</a:t>
            </a:r>
          </a:p>
          <a:p>
            <a:r>
              <a:rPr lang="sv-SE" sz="1800" dirty="0"/>
              <a:t>”Ovanligt komplex upphandling som tog ganska betydande tid att hantera.”</a:t>
            </a:r>
          </a:p>
          <a:p>
            <a:r>
              <a:rPr lang="sv-SE" sz="1800" dirty="0"/>
              <a:t>”Ja, vissa saker är för invecklade, vill ha möjlighet att lämna enklare svar.”</a:t>
            </a:r>
          </a:p>
        </p:txBody>
      </p:sp>
      <p:sp>
        <p:nvSpPr>
          <p:cNvPr id="10" name="textruta 9">
            <a:extLst>
              <a:ext uri="{FF2B5EF4-FFF2-40B4-BE49-F238E27FC236}">
                <a16:creationId xmlns:a16="http://schemas.microsoft.com/office/drawing/2014/main" id="{D2758856-5F23-9739-A1FE-C80DA8210C5A}"/>
              </a:ext>
            </a:extLst>
          </p:cNvPr>
          <p:cNvSpPr txBox="1"/>
          <p:nvPr/>
        </p:nvSpPr>
        <p:spPr>
          <a:xfrm>
            <a:off x="5469145" y="1664808"/>
            <a:ext cx="4799180" cy="677108"/>
          </a:xfrm>
          <a:prstGeom prst="rect">
            <a:avLst/>
          </a:prstGeom>
          <a:noFill/>
        </p:spPr>
        <p:txBody>
          <a:bodyPr wrap="square" rtlCol="0">
            <a:spAutoFit/>
          </a:bodyPr>
          <a:lstStyle/>
          <a:p>
            <a:r>
              <a:rPr lang="sv-SE" sz="2000" b="1" dirty="0"/>
              <a:t>Starkt kritiska till tilldelningsbeslut</a:t>
            </a:r>
            <a:br>
              <a:rPr lang="sv-SE" sz="2000" b="1" dirty="0"/>
            </a:br>
            <a:endParaRPr lang="sv-SE" b="1" dirty="0"/>
          </a:p>
        </p:txBody>
      </p:sp>
      <p:sp>
        <p:nvSpPr>
          <p:cNvPr id="8" name="Platshållare för innehåll 7">
            <a:extLst>
              <a:ext uri="{FF2B5EF4-FFF2-40B4-BE49-F238E27FC236}">
                <a16:creationId xmlns:a16="http://schemas.microsoft.com/office/drawing/2014/main" id="{C447EF26-3D2F-B676-EA4B-FD585E9ABEE1}"/>
              </a:ext>
            </a:extLst>
          </p:cNvPr>
          <p:cNvSpPr>
            <a:spLocks noGrp="1"/>
          </p:cNvSpPr>
          <p:nvPr>
            <p:ph sz="half" idx="2"/>
          </p:nvPr>
        </p:nvSpPr>
        <p:spPr/>
        <p:txBody>
          <a:bodyPr/>
          <a:lstStyle/>
          <a:p>
            <a:r>
              <a:rPr lang="sv-SE" sz="1800" dirty="0"/>
              <a:t>”Tilldelningsbeslutet och motivering var usel”</a:t>
            </a:r>
          </a:p>
          <a:p>
            <a:r>
              <a:rPr lang="sv-SE" sz="1800" dirty="0"/>
              <a:t>”Utvärdering utifrån lägst pris. Uppskattningsvis ligger det vinnande anbudet mer än två ggr lägre än marknadspriser vilket begränsar konkurrensen”</a:t>
            </a:r>
          </a:p>
          <a:p>
            <a:r>
              <a:rPr lang="sv-SE" sz="1800" dirty="0"/>
              <a:t>” Vi fick bara reda på att vi inte var godkända, fick ingen motivering varför.”</a:t>
            </a:r>
          </a:p>
        </p:txBody>
      </p:sp>
    </p:spTree>
    <p:extLst>
      <p:ext uri="{BB962C8B-B14F-4D97-AF65-F5344CB8AC3E}">
        <p14:creationId xmlns:p14="http://schemas.microsoft.com/office/powerpoint/2010/main" val="11885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p:txBody>
          <a:bodyPr/>
          <a:lstStyle/>
          <a:p>
            <a:r>
              <a:rPr lang="sv-SE" dirty="0"/>
              <a:t>Bakgrund och metod</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p:txBody>
          <a:bodyPr/>
          <a:lstStyle/>
          <a:p>
            <a:r>
              <a:rPr lang="sv-SE" dirty="0"/>
              <a:t>Fördjupad analys av Insikt upphandling</a:t>
            </a:r>
          </a:p>
          <a:p>
            <a:r>
              <a:rPr lang="sv-SE" dirty="0"/>
              <a:t>Analys av resultatet för undersökningen som genomfördes under 2021 och 2022</a:t>
            </a:r>
          </a:p>
          <a:p>
            <a:r>
              <a:rPr lang="sv-SE" dirty="0"/>
              <a:t>Fördjupning med hjälp av en segmenteringsanalys för att ta fram grupper av respondenter i mätningen</a:t>
            </a:r>
          </a:p>
          <a:p>
            <a:r>
              <a:rPr lang="sv-SE" dirty="0"/>
              <a:t>Segmenten förenklar förståelse och framtagande av aktiviteter och mål utifrån mätningen</a:t>
            </a:r>
          </a:p>
          <a:p>
            <a:endParaRPr lang="sv-SE" dirty="0"/>
          </a:p>
        </p:txBody>
      </p:sp>
    </p:spTree>
    <p:extLst>
      <p:ext uri="{BB962C8B-B14F-4D97-AF65-F5344CB8AC3E}">
        <p14:creationId xmlns:p14="http://schemas.microsoft.com/office/powerpoint/2010/main" val="419432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B667A7-5217-B801-6ECA-47F2BD7B9C0F}"/>
              </a:ext>
            </a:extLst>
          </p:cNvPr>
          <p:cNvSpPr>
            <a:spLocks noGrp="1"/>
          </p:cNvSpPr>
          <p:nvPr>
            <p:ph type="title"/>
          </p:nvPr>
        </p:nvSpPr>
        <p:spPr/>
        <p:txBody>
          <a:bodyPr/>
          <a:lstStyle/>
          <a:p>
            <a:r>
              <a:rPr lang="sv-SE" sz="4000" b="1" kern="1200" dirty="0">
                <a:solidFill>
                  <a:srgbClr val="000000"/>
                </a:solidFill>
                <a:effectLst/>
                <a:latin typeface="Arial" panose="020B0604020202020204" pitchFamily="34" charset="0"/>
                <a:ea typeface="+mj-ea"/>
                <a:cs typeface="+mj-cs"/>
              </a:rPr>
              <a:t>Fritext: Kommentarer för tydlighet och affärsmässighet</a:t>
            </a:r>
            <a:endParaRPr lang="sv-SE" dirty="0"/>
          </a:p>
        </p:txBody>
      </p:sp>
      <p:sp>
        <p:nvSpPr>
          <p:cNvPr id="5" name="textruta 4">
            <a:extLst>
              <a:ext uri="{FF2B5EF4-FFF2-40B4-BE49-F238E27FC236}">
                <a16:creationId xmlns:a16="http://schemas.microsoft.com/office/drawing/2014/main" id="{DADA0472-E03B-9882-D8E0-178E4F35A226}"/>
              </a:ext>
            </a:extLst>
          </p:cNvPr>
          <p:cNvSpPr txBox="1"/>
          <p:nvPr/>
        </p:nvSpPr>
        <p:spPr>
          <a:xfrm>
            <a:off x="664233" y="2494800"/>
            <a:ext cx="4716000" cy="707886"/>
          </a:xfrm>
          <a:prstGeom prst="rect">
            <a:avLst/>
          </a:prstGeom>
          <a:noFill/>
        </p:spPr>
        <p:txBody>
          <a:bodyPr wrap="square" rtlCol="0">
            <a:spAutoFit/>
          </a:bodyPr>
          <a:lstStyle/>
          <a:p>
            <a:r>
              <a:rPr lang="sv-SE" sz="2000" b="1" dirty="0"/>
              <a:t>Missnöjda med tilldelning och tid till tilldelning</a:t>
            </a:r>
            <a:endParaRPr lang="sv-SE" b="1" dirty="0"/>
          </a:p>
        </p:txBody>
      </p:sp>
      <p:sp>
        <p:nvSpPr>
          <p:cNvPr id="6" name="Platshållare för innehåll 5">
            <a:extLst>
              <a:ext uri="{FF2B5EF4-FFF2-40B4-BE49-F238E27FC236}">
                <a16:creationId xmlns:a16="http://schemas.microsoft.com/office/drawing/2014/main" id="{2194255B-5EDE-1638-E0C4-1FC3141364B9}"/>
              </a:ext>
            </a:extLst>
          </p:cNvPr>
          <p:cNvSpPr>
            <a:spLocks noGrp="1"/>
          </p:cNvSpPr>
          <p:nvPr>
            <p:ph sz="half" idx="1"/>
          </p:nvPr>
        </p:nvSpPr>
        <p:spPr>
          <a:xfrm>
            <a:off x="666000" y="3295959"/>
            <a:ext cx="4716000" cy="3740400"/>
          </a:xfrm>
        </p:spPr>
        <p:txBody>
          <a:bodyPr/>
          <a:lstStyle/>
          <a:p>
            <a:r>
              <a:rPr lang="sv-SE" sz="1800" dirty="0"/>
              <a:t>” Lång tid för att utvärdera vårt anbud”</a:t>
            </a:r>
          </a:p>
          <a:p>
            <a:r>
              <a:rPr lang="sv-SE" sz="1800" dirty="0"/>
              <a:t>” Väldigt lång utvärderingstid. Fortsätter att sätta relationer och kunskap inom aktuellt område lågt och pris högt i utvärderingarna.”</a:t>
            </a:r>
          </a:p>
          <a:p>
            <a:r>
              <a:rPr lang="sv-SE" sz="1800" dirty="0"/>
              <a:t>” Att pris har för stor påverkan.”</a:t>
            </a:r>
          </a:p>
        </p:txBody>
      </p:sp>
      <p:sp>
        <p:nvSpPr>
          <p:cNvPr id="10" name="textruta 9">
            <a:extLst>
              <a:ext uri="{FF2B5EF4-FFF2-40B4-BE49-F238E27FC236}">
                <a16:creationId xmlns:a16="http://schemas.microsoft.com/office/drawing/2014/main" id="{D2758856-5F23-9739-A1FE-C80DA8210C5A}"/>
              </a:ext>
            </a:extLst>
          </p:cNvPr>
          <p:cNvSpPr txBox="1"/>
          <p:nvPr/>
        </p:nvSpPr>
        <p:spPr>
          <a:xfrm>
            <a:off x="5632431" y="1926065"/>
            <a:ext cx="4799180" cy="707886"/>
          </a:xfrm>
          <a:prstGeom prst="rect">
            <a:avLst/>
          </a:prstGeom>
          <a:noFill/>
        </p:spPr>
        <p:txBody>
          <a:bodyPr wrap="square" rtlCol="0">
            <a:spAutoFit/>
          </a:bodyPr>
          <a:lstStyle/>
          <a:p>
            <a:r>
              <a:rPr lang="sv-SE" sz="2000" b="1" dirty="0"/>
              <a:t>Starkt missnöjda med kravens tydlighet och affärsmässighet</a:t>
            </a:r>
            <a:endParaRPr lang="sv-SE" b="1" dirty="0"/>
          </a:p>
        </p:txBody>
      </p:sp>
      <p:sp>
        <p:nvSpPr>
          <p:cNvPr id="8" name="Platshållare för innehåll 7">
            <a:extLst>
              <a:ext uri="{FF2B5EF4-FFF2-40B4-BE49-F238E27FC236}">
                <a16:creationId xmlns:a16="http://schemas.microsoft.com/office/drawing/2014/main" id="{C447EF26-3D2F-B676-EA4B-FD585E9ABEE1}"/>
              </a:ext>
            </a:extLst>
          </p:cNvPr>
          <p:cNvSpPr>
            <a:spLocks noGrp="1"/>
          </p:cNvSpPr>
          <p:nvPr>
            <p:ph sz="half" idx="2"/>
          </p:nvPr>
        </p:nvSpPr>
        <p:spPr>
          <a:xfrm>
            <a:off x="5715611" y="2756057"/>
            <a:ext cx="4716000" cy="3740400"/>
          </a:xfrm>
        </p:spPr>
        <p:txBody>
          <a:bodyPr>
            <a:normAutofit fontScale="85000" lnSpcReduction="10000"/>
          </a:bodyPr>
          <a:lstStyle/>
          <a:p>
            <a:r>
              <a:rPr lang="sv-SE" dirty="0"/>
              <a:t>” Svårt att begripa kopplingen mellan de svar som skulle avges och det jobb som upphandlades”</a:t>
            </a:r>
          </a:p>
          <a:p>
            <a:r>
              <a:rPr lang="sv-SE" dirty="0"/>
              <a:t>” Man har kopierat en annan upphandling sedan tidigare, och inte kontrollerat att det överensstämmer med det man verkligen upphandlar.”</a:t>
            </a:r>
          </a:p>
          <a:p>
            <a:r>
              <a:rPr lang="sv-SE" dirty="0"/>
              <a:t>”Avtalets utformning, anbudets matris, icke relevanta prisavdrag utifrån uppdraget  Mest av allt otydlighet i vilka dokument som skulle bifogas”</a:t>
            </a:r>
          </a:p>
        </p:txBody>
      </p:sp>
    </p:spTree>
    <p:extLst>
      <p:ext uri="{BB962C8B-B14F-4D97-AF65-F5344CB8AC3E}">
        <p14:creationId xmlns:p14="http://schemas.microsoft.com/office/powerpoint/2010/main" val="120855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04F690-C65B-3A7E-4A07-DF4EF7F2F62E}"/>
              </a:ext>
            </a:extLst>
          </p:cNvPr>
          <p:cNvSpPr>
            <a:spLocks noGrp="1"/>
          </p:cNvSpPr>
          <p:nvPr>
            <p:ph type="title"/>
          </p:nvPr>
        </p:nvSpPr>
        <p:spPr/>
        <p:txBody>
          <a:bodyPr/>
          <a:lstStyle/>
          <a:p>
            <a:r>
              <a:rPr lang="sv-SE" sz="4000" dirty="0"/>
              <a:t>Fritext: Kommentarer starka kritiker</a:t>
            </a:r>
          </a:p>
        </p:txBody>
      </p:sp>
      <p:sp>
        <p:nvSpPr>
          <p:cNvPr id="5" name="textruta 4">
            <a:extLst>
              <a:ext uri="{FF2B5EF4-FFF2-40B4-BE49-F238E27FC236}">
                <a16:creationId xmlns:a16="http://schemas.microsoft.com/office/drawing/2014/main" id="{DADA0472-E03B-9882-D8E0-178E4F35A226}"/>
              </a:ext>
            </a:extLst>
          </p:cNvPr>
          <p:cNvSpPr txBox="1"/>
          <p:nvPr/>
        </p:nvSpPr>
        <p:spPr>
          <a:xfrm>
            <a:off x="664233" y="1693641"/>
            <a:ext cx="4716000" cy="400110"/>
          </a:xfrm>
          <a:prstGeom prst="rect">
            <a:avLst/>
          </a:prstGeom>
          <a:noFill/>
        </p:spPr>
        <p:txBody>
          <a:bodyPr wrap="square" rtlCol="0">
            <a:spAutoFit/>
          </a:bodyPr>
          <a:lstStyle/>
          <a:p>
            <a:r>
              <a:rPr lang="sv-SE" sz="2000" b="1" dirty="0"/>
              <a:t>Starka kritiker</a:t>
            </a:r>
            <a:endParaRPr lang="sv-SE" b="1" dirty="0"/>
          </a:p>
        </p:txBody>
      </p:sp>
      <p:sp>
        <p:nvSpPr>
          <p:cNvPr id="6" name="Platshållare för innehåll 5">
            <a:extLst>
              <a:ext uri="{FF2B5EF4-FFF2-40B4-BE49-F238E27FC236}">
                <a16:creationId xmlns:a16="http://schemas.microsoft.com/office/drawing/2014/main" id="{2194255B-5EDE-1638-E0C4-1FC3141364B9}"/>
              </a:ext>
            </a:extLst>
          </p:cNvPr>
          <p:cNvSpPr>
            <a:spLocks noGrp="1"/>
          </p:cNvSpPr>
          <p:nvPr>
            <p:ph sz="half" idx="1"/>
          </p:nvPr>
        </p:nvSpPr>
        <p:spPr/>
        <p:txBody>
          <a:bodyPr>
            <a:normAutofit lnSpcReduction="10000"/>
          </a:bodyPr>
          <a:lstStyle/>
          <a:p>
            <a:r>
              <a:rPr lang="sv-SE" sz="1800" dirty="0"/>
              <a:t>” Upphandlingen gjordes tre gånger p.g.a. er okunskap i den tjänst ni upphandlade”</a:t>
            </a:r>
          </a:p>
          <a:p>
            <a:r>
              <a:rPr lang="sv-SE" sz="1800" dirty="0"/>
              <a:t>” Stor brist på kompetens inom området. Upphandlingen har inte anpassats till de specifika förutsättningar som finns för området.”</a:t>
            </a:r>
          </a:p>
          <a:p>
            <a:r>
              <a:rPr lang="sv-SE" sz="1800" dirty="0"/>
              <a:t>” Det jag är missnöjd med är att man inte satt sig in i branschen.”</a:t>
            </a:r>
          </a:p>
          <a:p>
            <a:r>
              <a:rPr lang="sv-SE" sz="1800" dirty="0"/>
              <a:t>” Den som vann anbudet angav en orimligt låg anbudsumma”</a:t>
            </a:r>
          </a:p>
          <a:p>
            <a:r>
              <a:rPr lang="sv-SE" sz="1800" dirty="0"/>
              <a:t>” Avsaknad på dialog innan upphandlingen.”</a:t>
            </a:r>
          </a:p>
        </p:txBody>
      </p:sp>
    </p:spTree>
    <p:extLst>
      <p:ext uri="{BB962C8B-B14F-4D97-AF65-F5344CB8AC3E}">
        <p14:creationId xmlns:p14="http://schemas.microsoft.com/office/powerpoint/2010/main" val="223944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9ABF79-69C7-92EB-2BC5-669FF7E9DC2F}"/>
              </a:ext>
            </a:extLst>
          </p:cNvPr>
          <p:cNvSpPr>
            <a:spLocks noGrp="1"/>
          </p:cNvSpPr>
          <p:nvPr>
            <p:ph type="title"/>
          </p:nvPr>
        </p:nvSpPr>
        <p:spPr/>
        <p:txBody>
          <a:bodyPr/>
          <a:lstStyle/>
          <a:p>
            <a:r>
              <a:rPr lang="sv-SE" dirty="0"/>
              <a:t>Tabeller</a:t>
            </a:r>
          </a:p>
        </p:txBody>
      </p:sp>
    </p:spTree>
    <p:extLst>
      <p:ext uri="{BB962C8B-B14F-4D97-AF65-F5344CB8AC3E}">
        <p14:creationId xmlns:p14="http://schemas.microsoft.com/office/powerpoint/2010/main" val="246215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A991C-F616-4449-10C8-E8165D70F139}"/>
              </a:ext>
            </a:extLst>
          </p:cNvPr>
          <p:cNvSpPr>
            <a:spLocks noGrp="1"/>
          </p:cNvSpPr>
          <p:nvPr>
            <p:ph type="title"/>
          </p:nvPr>
        </p:nvSpPr>
        <p:spPr/>
        <p:txBody>
          <a:bodyPr/>
          <a:lstStyle/>
          <a:p>
            <a:r>
              <a:rPr lang="sv-SE" dirty="0"/>
              <a:t>Leverantörsområde</a:t>
            </a:r>
          </a:p>
        </p:txBody>
      </p:sp>
      <p:graphicFrame>
        <p:nvGraphicFramePr>
          <p:cNvPr id="4" name="Tabell 3" descr="Tabell som illustrerar hur stor andel i procent av varje segment som tillhör vilket leverantörsområde. Varje cell i tabellen är färglagd från rött (minst andel) till grönt (störst andel). ">
            <a:extLst>
              <a:ext uri="{FF2B5EF4-FFF2-40B4-BE49-F238E27FC236}">
                <a16:creationId xmlns:a16="http://schemas.microsoft.com/office/drawing/2014/main" id="{65EDC001-BCE1-0B33-6E6D-B3BA20F53A11}"/>
              </a:ext>
            </a:extLst>
          </p:cNvPr>
          <p:cNvGraphicFramePr>
            <a:graphicFrameLocks noGrp="1"/>
          </p:cNvGraphicFramePr>
          <p:nvPr>
            <p:extLst>
              <p:ext uri="{D42A27DB-BD31-4B8C-83A1-F6EECF244321}">
                <p14:modId xmlns:p14="http://schemas.microsoft.com/office/powerpoint/2010/main" val="1533901723"/>
              </p:ext>
            </p:extLst>
          </p:nvPr>
        </p:nvGraphicFramePr>
        <p:xfrm>
          <a:off x="422907" y="1645942"/>
          <a:ext cx="11346185" cy="4570207"/>
        </p:xfrm>
        <a:graphic>
          <a:graphicData uri="http://schemas.openxmlformats.org/drawingml/2006/table">
            <a:tbl>
              <a:tblPr firstRow="1"/>
              <a:tblGrid>
                <a:gridCol w="3015574">
                  <a:extLst>
                    <a:ext uri="{9D8B030D-6E8A-4147-A177-3AD203B41FA5}">
                      <a16:colId xmlns:a16="http://schemas.microsoft.com/office/drawing/2014/main" val="280619422"/>
                    </a:ext>
                  </a:extLst>
                </a:gridCol>
                <a:gridCol w="881975">
                  <a:extLst>
                    <a:ext uri="{9D8B030D-6E8A-4147-A177-3AD203B41FA5}">
                      <a16:colId xmlns:a16="http://schemas.microsoft.com/office/drawing/2014/main" val="644452178"/>
                    </a:ext>
                  </a:extLst>
                </a:gridCol>
                <a:gridCol w="745787">
                  <a:extLst>
                    <a:ext uri="{9D8B030D-6E8A-4147-A177-3AD203B41FA5}">
                      <a16:colId xmlns:a16="http://schemas.microsoft.com/office/drawing/2014/main" val="1147610794"/>
                    </a:ext>
                  </a:extLst>
                </a:gridCol>
                <a:gridCol w="1621277">
                  <a:extLst>
                    <a:ext uri="{9D8B030D-6E8A-4147-A177-3AD203B41FA5}">
                      <a16:colId xmlns:a16="http://schemas.microsoft.com/office/drawing/2014/main" val="4054541613"/>
                    </a:ext>
                  </a:extLst>
                </a:gridCol>
                <a:gridCol w="1303506">
                  <a:extLst>
                    <a:ext uri="{9D8B030D-6E8A-4147-A177-3AD203B41FA5}">
                      <a16:colId xmlns:a16="http://schemas.microsoft.com/office/drawing/2014/main" val="3987931955"/>
                    </a:ext>
                  </a:extLst>
                </a:gridCol>
                <a:gridCol w="1245141">
                  <a:extLst>
                    <a:ext uri="{9D8B030D-6E8A-4147-A177-3AD203B41FA5}">
                      <a16:colId xmlns:a16="http://schemas.microsoft.com/office/drawing/2014/main" val="343361995"/>
                    </a:ext>
                  </a:extLst>
                </a:gridCol>
                <a:gridCol w="1770434">
                  <a:extLst>
                    <a:ext uri="{9D8B030D-6E8A-4147-A177-3AD203B41FA5}">
                      <a16:colId xmlns:a16="http://schemas.microsoft.com/office/drawing/2014/main" val="1111480493"/>
                    </a:ext>
                  </a:extLst>
                </a:gridCol>
                <a:gridCol w="762491">
                  <a:extLst>
                    <a:ext uri="{9D8B030D-6E8A-4147-A177-3AD203B41FA5}">
                      <a16:colId xmlns:a16="http://schemas.microsoft.com/office/drawing/2014/main" val="2408559093"/>
                    </a:ext>
                  </a:extLst>
                </a:gridCol>
              </a:tblGrid>
              <a:tr h="733680">
                <a:tc>
                  <a:txBody>
                    <a:bodyPr/>
                    <a:lstStyle/>
                    <a:p>
                      <a:pPr algn="ctr" fontAlgn="ctr"/>
                      <a:endParaRPr lang="sv-SE" sz="1400" b="0" i="0" u="none" strike="noStrike" dirty="0">
                        <a:solidFill>
                          <a:srgbClr val="000000"/>
                        </a:solidFill>
                        <a:effectLst/>
                        <a:latin typeface="Calibri" panose="020F0502020204030204" pitchFamily="34" charset="0"/>
                      </a:endParaRP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Mycket positiva</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Neutrala</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Missnöjda med innehåll, information och struktur</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Starkt kritiska till tilldelningsbeslut</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Missnöjda med tilldelning och tid till tilldelning</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Starkt missnöjda med kravens tydlighet och affärsmässighet</a:t>
                      </a:r>
                    </a:p>
                  </a:txBody>
                  <a:tcPr marL="3518" marR="3518" marT="35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Starka kritiker</a:t>
                      </a:r>
                    </a:p>
                  </a:txBody>
                  <a:tcPr marL="3518" marR="3518" marT="351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179863"/>
                  </a:ext>
                </a:extLst>
              </a:tr>
              <a:tr h="454370">
                <a:tc>
                  <a:txBody>
                    <a:bodyPr/>
                    <a:lstStyle/>
                    <a:p>
                      <a:pPr algn="l" fontAlgn="ctr"/>
                      <a:r>
                        <a:rPr lang="sv-SE" sz="1400" b="0" i="0" u="none" strike="noStrike" dirty="0">
                          <a:solidFill>
                            <a:srgbClr val="000000"/>
                          </a:solidFill>
                          <a:effectLst/>
                          <a:latin typeface="Calibri" panose="020F0502020204030204" pitchFamily="34" charset="0"/>
                        </a:rPr>
                        <a:t>Anläggningsarbete</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7554439"/>
                  </a:ext>
                </a:extLst>
              </a:tr>
              <a:tr h="661481">
                <a:tc>
                  <a:txBody>
                    <a:bodyPr/>
                    <a:lstStyle/>
                    <a:p>
                      <a:pPr algn="l" fontAlgn="ctr"/>
                      <a:r>
                        <a:rPr lang="sv-SE" sz="1400" b="0" i="0" u="none" strike="noStrike">
                          <a:solidFill>
                            <a:srgbClr val="000000"/>
                          </a:solidFill>
                          <a:effectLst/>
                          <a:latin typeface="Calibri" panose="020F0502020204030204" pitchFamily="34" charset="0"/>
                        </a:rPr>
                        <a:t>Arkitekt-, bygg-, ingenjörs- och besiktningstjänster</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33711"/>
                  </a:ext>
                </a:extLst>
              </a:tr>
              <a:tr h="642026">
                <a:tc>
                  <a:txBody>
                    <a:bodyPr/>
                    <a:lstStyle/>
                    <a:p>
                      <a:pPr algn="l" fontAlgn="ctr"/>
                      <a:r>
                        <a:rPr lang="sv-SE" sz="1400" b="0" i="0" u="none" strike="noStrike">
                          <a:solidFill>
                            <a:srgbClr val="000000"/>
                          </a:solidFill>
                          <a:effectLst/>
                          <a:latin typeface="Calibri" panose="020F0502020204030204" pitchFamily="34" charset="0"/>
                        </a:rPr>
                        <a:t>Företagstjänster: lagstiftning, marknadsföring, rådgivning, rekrytering, tryckning och säkerhet</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537050"/>
                  </a:ext>
                </a:extLst>
              </a:tr>
              <a:tr h="611444">
                <a:tc>
                  <a:txBody>
                    <a:bodyPr/>
                    <a:lstStyle/>
                    <a:p>
                      <a:pPr algn="l" fontAlgn="ctr"/>
                      <a:r>
                        <a:rPr lang="sv-SE" sz="1400" b="0" i="0" u="none" strike="noStrike">
                          <a:solidFill>
                            <a:srgbClr val="000000"/>
                          </a:solidFill>
                          <a:effectLst/>
                          <a:latin typeface="Calibri" panose="020F0502020204030204" pitchFamily="34" charset="0"/>
                        </a:rPr>
                        <a:t>Avlopps- och avfallshantering, sanering och miljötjänster</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354791"/>
                  </a:ext>
                </a:extLst>
              </a:tr>
              <a:tr h="479898">
                <a:tc>
                  <a:txBody>
                    <a:bodyPr/>
                    <a:lstStyle/>
                    <a:p>
                      <a:pPr algn="l" fontAlgn="ctr"/>
                      <a:r>
                        <a:rPr lang="sv-SE" sz="1400" b="0" i="0" u="none" strike="noStrike">
                          <a:solidFill>
                            <a:srgbClr val="000000"/>
                          </a:solidFill>
                          <a:effectLst/>
                          <a:latin typeface="Calibri" panose="020F0502020204030204" pitchFamily="34" charset="0"/>
                        </a:rPr>
                        <a:t>Reparation och underhåll</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402520"/>
                  </a:ext>
                </a:extLst>
              </a:tr>
              <a:tr h="629055">
                <a:tc>
                  <a:txBody>
                    <a:bodyPr/>
                    <a:lstStyle/>
                    <a:p>
                      <a:pPr algn="l" fontAlgn="ctr"/>
                      <a:r>
                        <a:rPr lang="sv-SE" sz="1400" b="0" i="0" u="none" strike="noStrike">
                          <a:solidFill>
                            <a:srgbClr val="000000"/>
                          </a:solidFill>
                          <a:effectLst/>
                          <a:latin typeface="Calibri" panose="020F0502020204030204" pitchFamily="34" charset="0"/>
                        </a:rPr>
                        <a:t>IT-tjänster: konsultverksamhet, programvaruutveckling, internet och stöd</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393672"/>
                  </a:ext>
                </a:extLst>
              </a:tr>
              <a:tr h="356681">
                <a:tc>
                  <a:txBody>
                    <a:bodyPr/>
                    <a:lstStyle/>
                    <a:p>
                      <a:pPr algn="l" fontAlgn="ctr"/>
                      <a:r>
                        <a:rPr lang="sv-SE" sz="1400" b="0" i="0" u="none" strike="noStrike">
                          <a:solidFill>
                            <a:srgbClr val="000000"/>
                          </a:solidFill>
                          <a:effectLst/>
                          <a:latin typeface="Calibri" panose="020F0502020204030204" pitchFamily="34" charset="0"/>
                        </a:rPr>
                        <a:t>Annat</a:t>
                      </a:r>
                    </a:p>
                  </a:txBody>
                  <a:tcPr marL="3518" marR="3518" marT="351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sv-SE" sz="14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45036093"/>
                  </a:ext>
                </a:extLst>
              </a:tr>
            </a:tbl>
          </a:graphicData>
        </a:graphic>
      </p:graphicFrame>
    </p:spTree>
    <p:extLst>
      <p:ext uri="{BB962C8B-B14F-4D97-AF65-F5344CB8AC3E}">
        <p14:creationId xmlns:p14="http://schemas.microsoft.com/office/powerpoint/2010/main" val="370163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55868A-7956-8928-3084-5E5BFB95CB34}"/>
              </a:ext>
            </a:extLst>
          </p:cNvPr>
          <p:cNvSpPr>
            <a:spLocks noGrp="1"/>
          </p:cNvSpPr>
          <p:nvPr>
            <p:ph type="title"/>
          </p:nvPr>
        </p:nvSpPr>
        <p:spPr/>
        <p:txBody>
          <a:bodyPr/>
          <a:lstStyle/>
          <a:p>
            <a:r>
              <a:rPr lang="sv-SE" sz="2800" dirty="0"/>
              <a:t>Hur många annonserade upphandlingar uppskattar du att ditt företag deltar i per år i Sverige?</a:t>
            </a:r>
          </a:p>
        </p:txBody>
      </p:sp>
      <p:graphicFrame>
        <p:nvGraphicFramePr>
          <p:cNvPr id="4" name="Tabell 4" descr="Tabell som visar vilket antal anbud som lämnats för varje segment. ">
            <a:extLst>
              <a:ext uri="{FF2B5EF4-FFF2-40B4-BE49-F238E27FC236}">
                <a16:creationId xmlns:a16="http://schemas.microsoft.com/office/drawing/2014/main" id="{51C05AB1-9C27-38ED-A7E5-5CCA7E696A31}"/>
              </a:ext>
            </a:extLst>
          </p:cNvPr>
          <p:cNvGraphicFramePr>
            <a:graphicFrameLocks noGrp="1"/>
          </p:cNvGraphicFramePr>
          <p:nvPr>
            <p:ph idx="1"/>
            <p:extLst>
              <p:ext uri="{D42A27DB-BD31-4B8C-83A1-F6EECF244321}">
                <p14:modId xmlns:p14="http://schemas.microsoft.com/office/powerpoint/2010/main" val="2686588294"/>
              </p:ext>
            </p:extLst>
          </p:nvPr>
        </p:nvGraphicFramePr>
        <p:xfrm>
          <a:off x="663575" y="2105994"/>
          <a:ext cx="11059504" cy="3877405"/>
        </p:xfrm>
        <a:graphic>
          <a:graphicData uri="http://schemas.openxmlformats.org/drawingml/2006/table">
            <a:tbl>
              <a:tblPr firstRow="1" bandRow="1">
                <a:tableStyleId>{2D5ABB26-0587-4C30-8999-92F81FD0307C}</a:tableStyleId>
              </a:tblPr>
              <a:tblGrid>
                <a:gridCol w="1382438">
                  <a:extLst>
                    <a:ext uri="{9D8B030D-6E8A-4147-A177-3AD203B41FA5}">
                      <a16:colId xmlns:a16="http://schemas.microsoft.com/office/drawing/2014/main" val="1711316576"/>
                    </a:ext>
                  </a:extLst>
                </a:gridCol>
                <a:gridCol w="1382438">
                  <a:extLst>
                    <a:ext uri="{9D8B030D-6E8A-4147-A177-3AD203B41FA5}">
                      <a16:colId xmlns:a16="http://schemas.microsoft.com/office/drawing/2014/main" val="910419345"/>
                    </a:ext>
                  </a:extLst>
                </a:gridCol>
                <a:gridCol w="1382438">
                  <a:extLst>
                    <a:ext uri="{9D8B030D-6E8A-4147-A177-3AD203B41FA5}">
                      <a16:colId xmlns:a16="http://schemas.microsoft.com/office/drawing/2014/main" val="1484665796"/>
                    </a:ext>
                  </a:extLst>
                </a:gridCol>
                <a:gridCol w="1382438">
                  <a:extLst>
                    <a:ext uri="{9D8B030D-6E8A-4147-A177-3AD203B41FA5}">
                      <a16:colId xmlns:a16="http://schemas.microsoft.com/office/drawing/2014/main" val="1140811890"/>
                    </a:ext>
                  </a:extLst>
                </a:gridCol>
                <a:gridCol w="1382438">
                  <a:extLst>
                    <a:ext uri="{9D8B030D-6E8A-4147-A177-3AD203B41FA5}">
                      <a16:colId xmlns:a16="http://schemas.microsoft.com/office/drawing/2014/main" val="3191103102"/>
                    </a:ext>
                  </a:extLst>
                </a:gridCol>
                <a:gridCol w="1382438">
                  <a:extLst>
                    <a:ext uri="{9D8B030D-6E8A-4147-A177-3AD203B41FA5}">
                      <a16:colId xmlns:a16="http://schemas.microsoft.com/office/drawing/2014/main" val="162931884"/>
                    </a:ext>
                  </a:extLst>
                </a:gridCol>
                <a:gridCol w="1382438">
                  <a:extLst>
                    <a:ext uri="{9D8B030D-6E8A-4147-A177-3AD203B41FA5}">
                      <a16:colId xmlns:a16="http://schemas.microsoft.com/office/drawing/2014/main" val="3173496050"/>
                    </a:ext>
                  </a:extLst>
                </a:gridCol>
                <a:gridCol w="1382438">
                  <a:extLst>
                    <a:ext uri="{9D8B030D-6E8A-4147-A177-3AD203B41FA5}">
                      <a16:colId xmlns:a16="http://schemas.microsoft.com/office/drawing/2014/main" val="3001585894"/>
                    </a:ext>
                  </a:extLst>
                </a:gridCol>
              </a:tblGrid>
              <a:tr h="1187022">
                <a:tc>
                  <a:txBody>
                    <a:bodyPr/>
                    <a:lstStyle/>
                    <a:p>
                      <a:pPr algn="l" fontAlgn="b"/>
                      <a:r>
                        <a:rPr lang="sv-SE" sz="1400" b="0" i="1" u="none" strike="noStrike" dirty="0">
                          <a:solidFill>
                            <a:srgbClr val="000000"/>
                          </a:solidFill>
                          <a:effectLst/>
                          <a:latin typeface="Calibri" panose="020F0502020204030204" pitchFamily="34" charset="0"/>
                        </a:rPr>
                        <a:t>Antal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Mycket positiva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Neutrala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innehåll, information och struktur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kritiska till tilldelningsbeslut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tilldelning och tid till tilldelning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missnöjda med kravens tydlighet och affärsmässighet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Starka kritiker</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43011"/>
                  </a:ext>
                </a:extLst>
              </a:tr>
              <a:tr h="594020">
                <a:tc>
                  <a:txBody>
                    <a:bodyPr/>
                    <a:lstStyle/>
                    <a:p>
                      <a:pPr algn="l" fontAlgn="b"/>
                      <a:r>
                        <a:rPr lang="sv-SE" sz="1400" b="0" i="0" u="none" strike="noStrike" dirty="0">
                          <a:solidFill>
                            <a:srgbClr val="000000"/>
                          </a:solidFill>
                          <a:effectLst/>
                          <a:latin typeface="Calibri" panose="020F0502020204030204" pitchFamily="34" charset="0"/>
                        </a:rPr>
                        <a:t>0-2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753078"/>
                  </a:ext>
                </a:extLst>
              </a:tr>
              <a:tr h="601141">
                <a:tc>
                  <a:txBody>
                    <a:bodyPr/>
                    <a:lstStyle/>
                    <a:p>
                      <a:pPr algn="l" fontAlgn="b"/>
                      <a:r>
                        <a:rPr lang="sv-SE" sz="1400" b="0" i="0" u="none" strike="noStrike" dirty="0">
                          <a:solidFill>
                            <a:srgbClr val="000000"/>
                          </a:solidFill>
                          <a:effectLst/>
                          <a:latin typeface="Calibri" panose="020F0502020204030204" pitchFamily="34" charset="0"/>
                        </a:rPr>
                        <a:t>3-10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87980"/>
                  </a:ext>
                </a:extLst>
              </a:tr>
              <a:tr h="601141">
                <a:tc>
                  <a:txBody>
                    <a:bodyPr/>
                    <a:lstStyle/>
                    <a:p>
                      <a:pPr algn="l" fontAlgn="b"/>
                      <a:r>
                        <a:rPr lang="sv-SE" sz="1400" b="0" i="0" u="none" strike="noStrike" dirty="0">
                          <a:solidFill>
                            <a:srgbClr val="000000"/>
                          </a:solidFill>
                          <a:effectLst/>
                          <a:latin typeface="Calibri" panose="020F0502020204030204" pitchFamily="34" charset="0"/>
                        </a:rPr>
                        <a:t>11-50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290744"/>
                  </a:ext>
                </a:extLst>
              </a:tr>
              <a:tr h="894081">
                <a:tc>
                  <a:txBody>
                    <a:bodyPr/>
                    <a:lstStyle/>
                    <a:p>
                      <a:pPr algn="l" fontAlgn="b"/>
                      <a:r>
                        <a:rPr lang="sv-SE" sz="1400" b="0" i="0" u="none" strike="noStrike" dirty="0">
                          <a:solidFill>
                            <a:srgbClr val="000000"/>
                          </a:solidFill>
                          <a:effectLst/>
                          <a:latin typeface="Calibri" panose="020F0502020204030204" pitchFamily="34" charset="0"/>
                        </a:rPr>
                        <a:t>Mer än 50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80270606"/>
                  </a:ext>
                </a:extLst>
              </a:tr>
            </a:tbl>
          </a:graphicData>
        </a:graphic>
      </p:graphicFrame>
    </p:spTree>
    <p:extLst>
      <p:ext uri="{BB962C8B-B14F-4D97-AF65-F5344CB8AC3E}">
        <p14:creationId xmlns:p14="http://schemas.microsoft.com/office/powerpoint/2010/main" val="413504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377A1-D7E2-6D67-BB36-729B9C0B6436}"/>
              </a:ext>
            </a:extLst>
          </p:cNvPr>
          <p:cNvSpPr>
            <a:spLocks noGrp="1"/>
          </p:cNvSpPr>
          <p:nvPr>
            <p:ph type="title"/>
          </p:nvPr>
        </p:nvSpPr>
        <p:spPr/>
        <p:txBody>
          <a:bodyPr/>
          <a:lstStyle/>
          <a:p>
            <a:r>
              <a:rPr lang="sv-SE" sz="3200" dirty="0"/>
              <a:t>Fick ert företag någon inbjudan till dialog innan upphandlingen utannonserades?</a:t>
            </a:r>
          </a:p>
        </p:txBody>
      </p:sp>
      <p:graphicFrame>
        <p:nvGraphicFramePr>
          <p:cNvPr id="4" name="Tabell 4" descr="Tabell som visar hur stor andel som fick inbjudan till olika typer av dialog innan upphandlingen utannonserades, per segment. ">
            <a:extLst>
              <a:ext uri="{FF2B5EF4-FFF2-40B4-BE49-F238E27FC236}">
                <a16:creationId xmlns:a16="http://schemas.microsoft.com/office/drawing/2014/main" id="{22A91C80-A13E-C8B7-42DD-A6076D86ADF8}"/>
              </a:ext>
            </a:extLst>
          </p:cNvPr>
          <p:cNvGraphicFramePr>
            <a:graphicFrameLocks noGrp="1"/>
          </p:cNvGraphicFramePr>
          <p:nvPr>
            <p:ph idx="1"/>
            <p:extLst>
              <p:ext uri="{D42A27DB-BD31-4B8C-83A1-F6EECF244321}">
                <p14:modId xmlns:p14="http://schemas.microsoft.com/office/powerpoint/2010/main" val="3388398093"/>
              </p:ext>
            </p:extLst>
          </p:nvPr>
        </p:nvGraphicFramePr>
        <p:xfrm>
          <a:off x="664233" y="2123047"/>
          <a:ext cx="11060130" cy="3721906"/>
        </p:xfrm>
        <a:graphic>
          <a:graphicData uri="http://schemas.openxmlformats.org/drawingml/2006/table">
            <a:tbl>
              <a:tblPr firstRow="1" bandRow="1">
                <a:tableStyleId>{2D5ABB26-0587-4C30-8999-92F81FD0307C}</a:tableStyleId>
              </a:tblPr>
              <a:tblGrid>
                <a:gridCol w="2450623">
                  <a:extLst>
                    <a:ext uri="{9D8B030D-6E8A-4147-A177-3AD203B41FA5}">
                      <a16:colId xmlns:a16="http://schemas.microsoft.com/office/drawing/2014/main" val="1711316576"/>
                    </a:ext>
                  </a:extLst>
                </a:gridCol>
                <a:gridCol w="846021">
                  <a:extLst>
                    <a:ext uri="{9D8B030D-6E8A-4147-A177-3AD203B41FA5}">
                      <a16:colId xmlns:a16="http://schemas.microsoft.com/office/drawing/2014/main" val="910419345"/>
                    </a:ext>
                  </a:extLst>
                </a:gridCol>
                <a:gridCol w="841155">
                  <a:extLst>
                    <a:ext uri="{9D8B030D-6E8A-4147-A177-3AD203B41FA5}">
                      <a16:colId xmlns:a16="http://schemas.microsoft.com/office/drawing/2014/main" val="1484665796"/>
                    </a:ext>
                  </a:extLst>
                </a:gridCol>
                <a:gridCol w="1883617">
                  <a:extLst>
                    <a:ext uri="{9D8B030D-6E8A-4147-A177-3AD203B41FA5}">
                      <a16:colId xmlns:a16="http://schemas.microsoft.com/office/drawing/2014/main" val="1140811890"/>
                    </a:ext>
                  </a:extLst>
                </a:gridCol>
                <a:gridCol w="1308509">
                  <a:extLst>
                    <a:ext uri="{9D8B030D-6E8A-4147-A177-3AD203B41FA5}">
                      <a16:colId xmlns:a16="http://schemas.microsoft.com/office/drawing/2014/main" val="3191103102"/>
                    </a:ext>
                  </a:extLst>
                </a:gridCol>
                <a:gridCol w="1479203">
                  <a:extLst>
                    <a:ext uri="{9D8B030D-6E8A-4147-A177-3AD203B41FA5}">
                      <a16:colId xmlns:a16="http://schemas.microsoft.com/office/drawing/2014/main" val="162931884"/>
                    </a:ext>
                  </a:extLst>
                </a:gridCol>
                <a:gridCol w="1588728">
                  <a:extLst>
                    <a:ext uri="{9D8B030D-6E8A-4147-A177-3AD203B41FA5}">
                      <a16:colId xmlns:a16="http://schemas.microsoft.com/office/drawing/2014/main" val="3173496050"/>
                    </a:ext>
                  </a:extLst>
                </a:gridCol>
                <a:gridCol w="662274">
                  <a:extLst>
                    <a:ext uri="{9D8B030D-6E8A-4147-A177-3AD203B41FA5}">
                      <a16:colId xmlns:a16="http://schemas.microsoft.com/office/drawing/2014/main" val="3001585894"/>
                    </a:ext>
                  </a:extLst>
                </a:gridCol>
              </a:tblGrid>
              <a:tr h="925914">
                <a:tc>
                  <a:txBody>
                    <a:bodyPr/>
                    <a:lstStyle/>
                    <a:p>
                      <a:pPr algn="l" fontAlgn="b"/>
                      <a:endParaRPr lang="sv-SE" sz="1400" b="0" i="1"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Mycket positiva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Neutrala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innehåll, information och struktur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kritiska till tilldelningsbeslut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tilldelning och tid till tilldelning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missnöjda med kravens tydlighet och affärsmässighet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Starka kritiker</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43011"/>
                  </a:ext>
                </a:extLst>
              </a:tr>
              <a:tr h="463354">
                <a:tc>
                  <a:txBody>
                    <a:bodyPr/>
                    <a:lstStyle/>
                    <a:p>
                      <a:pPr algn="l" fontAlgn="b"/>
                      <a:r>
                        <a:rPr lang="sv-SE" sz="1400" b="0" i="0" u="none" strike="noStrike" dirty="0">
                          <a:solidFill>
                            <a:srgbClr val="000000"/>
                          </a:solidFill>
                          <a:effectLst/>
                          <a:latin typeface="Calibri" panose="020F0502020204030204" pitchFamily="34" charset="0"/>
                        </a:rPr>
                        <a:t>Ja, RFI (</a:t>
                      </a:r>
                      <a:r>
                        <a:rPr lang="sv-SE" sz="1400" b="0" i="0" u="none" strike="noStrike" dirty="0" err="1">
                          <a:solidFill>
                            <a:srgbClr val="000000"/>
                          </a:solidFill>
                          <a:effectLst/>
                          <a:latin typeface="Calibri" panose="020F0502020204030204" pitchFamily="34" charset="0"/>
                        </a:rPr>
                        <a:t>request</a:t>
                      </a:r>
                      <a:r>
                        <a:rPr lang="sv-SE" sz="1400" b="0" i="0" u="none" strike="noStrike" dirty="0">
                          <a:solidFill>
                            <a:srgbClr val="000000"/>
                          </a:solidFill>
                          <a:effectLst/>
                          <a:latin typeface="Calibri" panose="020F0502020204030204" pitchFamily="34" charset="0"/>
                        </a:rPr>
                        <a:t> for information)/ informationsförfrågan</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753078"/>
                  </a:ext>
                </a:extLst>
              </a:tr>
              <a:tr h="468908">
                <a:tc>
                  <a:txBody>
                    <a:bodyPr/>
                    <a:lstStyle/>
                    <a:p>
                      <a:pPr algn="l" fontAlgn="b"/>
                      <a:r>
                        <a:rPr lang="sv-SE" sz="1400" b="0" i="0" u="none" strike="noStrike" dirty="0">
                          <a:solidFill>
                            <a:srgbClr val="000000"/>
                          </a:solidFill>
                          <a:effectLst/>
                          <a:latin typeface="Calibri" panose="020F0502020204030204" pitchFamily="34" charset="0"/>
                        </a:rPr>
                        <a:t>Ja, öppet möte om upphandlingen</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87980"/>
                  </a:ext>
                </a:extLst>
              </a:tr>
              <a:tr h="468908">
                <a:tc>
                  <a:txBody>
                    <a:bodyPr/>
                    <a:lstStyle/>
                    <a:p>
                      <a:pPr algn="l" fontAlgn="b"/>
                      <a:r>
                        <a:rPr lang="sv-SE" sz="1400" b="0" i="0" u="none" strike="noStrike" dirty="0">
                          <a:solidFill>
                            <a:srgbClr val="000000"/>
                          </a:solidFill>
                          <a:effectLst/>
                          <a:latin typeface="Calibri" panose="020F0502020204030204" pitchFamily="34" charset="0"/>
                        </a:rPr>
                        <a:t>Ja, dialog på plats med beställaren</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290744"/>
                  </a:ext>
                </a:extLst>
              </a:tr>
              <a:tr h="697411">
                <a:tc>
                  <a:txBody>
                    <a:bodyPr/>
                    <a:lstStyle/>
                    <a:p>
                      <a:pPr algn="l" fontAlgn="b"/>
                      <a:r>
                        <a:rPr lang="sv-SE" sz="1400" b="0" i="0" u="none" strike="noStrike" dirty="0">
                          <a:solidFill>
                            <a:srgbClr val="000000"/>
                          </a:solidFill>
                          <a:effectLst/>
                          <a:latin typeface="Calibri" panose="020F0502020204030204" pitchFamily="34" charset="0"/>
                        </a:rPr>
                        <a:t>Ja, möjlighet att lämna remiss på upphandlingsdokument</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270606"/>
                  </a:ext>
                </a:extLst>
              </a:tr>
              <a:tr h="697411">
                <a:tc>
                  <a:txBody>
                    <a:bodyPr/>
                    <a:lstStyle/>
                    <a:p>
                      <a:pPr algn="l" fontAlgn="b"/>
                      <a:r>
                        <a:rPr lang="sv-SE" sz="1400" b="0" i="0" u="none" strike="noStrike" dirty="0">
                          <a:solidFill>
                            <a:srgbClr val="000000"/>
                          </a:solidFill>
                          <a:effectLst/>
                          <a:latin typeface="Calibri" panose="020F0502020204030204" pitchFamily="34" charset="0"/>
                        </a:rPr>
                        <a:t>Nej</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sv-SE" sz="14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9926859"/>
                  </a:ext>
                </a:extLst>
              </a:tr>
            </a:tbl>
          </a:graphicData>
        </a:graphic>
      </p:graphicFrame>
    </p:spTree>
    <p:extLst>
      <p:ext uri="{BB962C8B-B14F-4D97-AF65-F5344CB8AC3E}">
        <p14:creationId xmlns:p14="http://schemas.microsoft.com/office/powerpoint/2010/main" val="26986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377A1-D7E2-6D67-BB36-729B9C0B6436}"/>
              </a:ext>
            </a:extLst>
          </p:cNvPr>
          <p:cNvSpPr>
            <a:spLocks noGrp="1"/>
          </p:cNvSpPr>
          <p:nvPr>
            <p:ph type="title"/>
          </p:nvPr>
        </p:nvSpPr>
        <p:spPr/>
        <p:txBody>
          <a:bodyPr/>
          <a:lstStyle/>
          <a:p>
            <a:r>
              <a:rPr lang="sv-SE" sz="3200" dirty="0"/>
              <a:t>Folkmängd </a:t>
            </a:r>
          </a:p>
        </p:txBody>
      </p:sp>
      <p:graphicFrame>
        <p:nvGraphicFramePr>
          <p:cNvPr id="4" name="Tabell 4" descr="Tabell som visar folkmängden jämte segment. ">
            <a:extLst>
              <a:ext uri="{FF2B5EF4-FFF2-40B4-BE49-F238E27FC236}">
                <a16:creationId xmlns:a16="http://schemas.microsoft.com/office/drawing/2014/main" id="{22A91C80-A13E-C8B7-42DD-A6076D86ADF8}"/>
              </a:ext>
            </a:extLst>
          </p:cNvPr>
          <p:cNvGraphicFramePr>
            <a:graphicFrameLocks noGrp="1"/>
          </p:cNvGraphicFramePr>
          <p:nvPr>
            <p:ph idx="1"/>
            <p:extLst>
              <p:ext uri="{D42A27DB-BD31-4B8C-83A1-F6EECF244321}">
                <p14:modId xmlns:p14="http://schemas.microsoft.com/office/powerpoint/2010/main" val="1692417050"/>
              </p:ext>
            </p:extLst>
          </p:nvPr>
        </p:nvGraphicFramePr>
        <p:xfrm>
          <a:off x="664233" y="2123047"/>
          <a:ext cx="11060130" cy="3721906"/>
        </p:xfrm>
        <a:graphic>
          <a:graphicData uri="http://schemas.openxmlformats.org/drawingml/2006/table">
            <a:tbl>
              <a:tblPr firstRow="1" bandRow="1">
                <a:tableStyleId>{2D5ABB26-0587-4C30-8999-92F81FD0307C}</a:tableStyleId>
              </a:tblPr>
              <a:tblGrid>
                <a:gridCol w="2450623">
                  <a:extLst>
                    <a:ext uri="{9D8B030D-6E8A-4147-A177-3AD203B41FA5}">
                      <a16:colId xmlns:a16="http://schemas.microsoft.com/office/drawing/2014/main" val="1711316576"/>
                    </a:ext>
                  </a:extLst>
                </a:gridCol>
                <a:gridCol w="846021">
                  <a:extLst>
                    <a:ext uri="{9D8B030D-6E8A-4147-A177-3AD203B41FA5}">
                      <a16:colId xmlns:a16="http://schemas.microsoft.com/office/drawing/2014/main" val="910419345"/>
                    </a:ext>
                  </a:extLst>
                </a:gridCol>
                <a:gridCol w="841155">
                  <a:extLst>
                    <a:ext uri="{9D8B030D-6E8A-4147-A177-3AD203B41FA5}">
                      <a16:colId xmlns:a16="http://schemas.microsoft.com/office/drawing/2014/main" val="1484665796"/>
                    </a:ext>
                  </a:extLst>
                </a:gridCol>
                <a:gridCol w="1883617">
                  <a:extLst>
                    <a:ext uri="{9D8B030D-6E8A-4147-A177-3AD203B41FA5}">
                      <a16:colId xmlns:a16="http://schemas.microsoft.com/office/drawing/2014/main" val="1140811890"/>
                    </a:ext>
                  </a:extLst>
                </a:gridCol>
                <a:gridCol w="1308509">
                  <a:extLst>
                    <a:ext uri="{9D8B030D-6E8A-4147-A177-3AD203B41FA5}">
                      <a16:colId xmlns:a16="http://schemas.microsoft.com/office/drawing/2014/main" val="3191103102"/>
                    </a:ext>
                  </a:extLst>
                </a:gridCol>
                <a:gridCol w="1479203">
                  <a:extLst>
                    <a:ext uri="{9D8B030D-6E8A-4147-A177-3AD203B41FA5}">
                      <a16:colId xmlns:a16="http://schemas.microsoft.com/office/drawing/2014/main" val="162931884"/>
                    </a:ext>
                  </a:extLst>
                </a:gridCol>
                <a:gridCol w="1588728">
                  <a:extLst>
                    <a:ext uri="{9D8B030D-6E8A-4147-A177-3AD203B41FA5}">
                      <a16:colId xmlns:a16="http://schemas.microsoft.com/office/drawing/2014/main" val="3173496050"/>
                    </a:ext>
                  </a:extLst>
                </a:gridCol>
                <a:gridCol w="662274">
                  <a:extLst>
                    <a:ext uri="{9D8B030D-6E8A-4147-A177-3AD203B41FA5}">
                      <a16:colId xmlns:a16="http://schemas.microsoft.com/office/drawing/2014/main" val="3001585894"/>
                    </a:ext>
                  </a:extLst>
                </a:gridCol>
              </a:tblGrid>
              <a:tr h="925914">
                <a:tc>
                  <a:txBody>
                    <a:bodyPr/>
                    <a:lstStyle/>
                    <a:p>
                      <a:pPr algn="l" fontAlgn="b"/>
                      <a:endParaRPr lang="sv-SE" sz="1400" b="0" i="1"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Mycket positiva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Neutrala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innehåll, information och struktur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kritiska till tilldelningsbeslut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Missnöjda med tilldelning och tid till tilldelning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Starkt missnöjda med kravens tydlighet och affärsmässighet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400" b="1" i="0" u="none" strike="noStrike" dirty="0">
                          <a:solidFill>
                            <a:srgbClr val="000000"/>
                          </a:solidFill>
                          <a:effectLst/>
                          <a:latin typeface="Calibri" panose="020F0502020204030204" pitchFamily="34" charset="0"/>
                        </a:rPr>
                        <a:t>Starka kritiker</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43011"/>
                  </a:ext>
                </a:extLst>
              </a:tr>
              <a:tr h="463354">
                <a:tc>
                  <a:txBody>
                    <a:bodyPr/>
                    <a:lstStyle/>
                    <a:p>
                      <a:pPr algn="l" fontAlgn="b"/>
                      <a:r>
                        <a:rPr lang="sv-SE" sz="1400" b="0" i="0" u="none" strike="noStrike">
                          <a:solidFill>
                            <a:srgbClr val="000000"/>
                          </a:solidFill>
                          <a:effectLst/>
                          <a:latin typeface="Calibri" panose="020F0502020204030204" pitchFamily="34" charset="0"/>
                        </a:rPr>
                        <a:t>Fler än 100 000 invånare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753078"/>
                  </a:ext>
                </a:extLst>
              </a:tr>
              <a:tr h="468908">
                <a:tc>
                  <a:txBody>
                    <a:bodyPr/>
                    <a:lstStyle/>
                    <a:p>
                      <a:pPr algn="l" fontAlgn="b"/>
                      <a:r>
                        <a:rPr lang="sv-SE" sz="1400" b="0" i="0" u="none" strike="noStrike">
                          <a:solidFill>
                            <a:srgbClr val="000000"/>
                          </a:solidFill>
                          <a:effectLst/>
                          <a:latin typeface="Calibri" panose="020F0502020204030204" pitchFamily="34" charset="0"/>
                        </a:rPr>
                        <a:t>Fler än 50 000 invånare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87980"/>
                  </a:ext>
                </a:extLst>
              </a:tr>
              <a:tr h="468908">
                <a:tc>
                  <a:txBody>
                    <a:bodyPr/>
                    <a:lstStyle/>
                    <a:p>
                      <a:pPr algn="l" fontAlgn="b"/>
                      <a:r>
                        <a:rPr lang="sv-SE" sz="1400" b="0" i="0" u="none" strike="noStrike">
                          <a:solidFill>
                            <a:srgbClr val="000000"/>
                          </a:solidFill>
                          <a:effectLst/>
                          <a:latin typeface="Calibri" panose="020F0502020204030204" pitchFamily="34" charset="0"/>
                        </a:rPr>
                        <a:t>Fler än 25 000 invånare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290744"/>
                  </a:ext>
                </a:extLst>
              </a:tr>
              <a:tr h="697411">
                <a:tc>
                  <a:txBody>
                    <a:bodyPr/>
                    <a:lstStyle/>
                    <a:p>
                      <a:pPr algn="l" fontAlgn="b"/>
                      <a:r>
                        <a:rPr lang="sv-SE" sz="1400" b="0" i="0" u="none" strike="noStrike">
                          <a:solidFill>
                            <a:srgbClr val="000000"/>
                          </a:solidFill>
                          <a:effectLst/>
                          <a:latin typeface="Calibri" panose="020F0502020204030204" pitchFamily="34" charset="0"/>
                        </a:rPr>
                        <a:t>Fler än 15 000 invånare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270606"/>
                  </a:ext>
                </a:extLst>
              </a:tr>
              <a:tr h="697411">
                <a:tc>
                  <a:txBody>
                    <a:bodyPr/>
                    <a:lstStyle/>
                    <a:p>
                      <a:pPr algn="l" fontAlgn="b"/>
                      <a:r>
                        <a:rPr lang="sv-SE" sz="1400" b="0" i="0" u="none" strike="noStrike" dirty="0">
                          <a:solidFill>
                            <a:srgbClr val="000000"/>
                          </a:solidFill>
                          <a:effectLst/>
                          <a:latin typeface="Calibri" panose="020F0502020204030204" pitchFamily="34" charset="0"/>
                        </a:rPr>
                        <a:t>Upp till 15 000 invånare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9926859"/>
                  </a:ext>
                </a:extLst>
              </a:tr>
            </a:tbl>
          </a:graphicData>
        </a:graphic>
      </p:graphicFrame>
    </p:spTree>
    <p:extLst>
      <p:ext uri="{BB962C8B-B14F-4D97-AF65-F5344CB8AC3E}">
        <p14:creationId xmlns:p14="http://schemas.microsoft.com/office/powerpoint/2010/main" val="78050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BA083-A9D0-1B19-F821-1075A508C519}"/>
              </a:ext>
            </a:extLst>
          </p:cNvPr>
          <p:cNvSpPr>
            <a:spLocks noGrp="1"/>
          </p:cNvSpPr>
          <p:nvPr>
            <p:ph type="title"/>
          </p:nvPr>
        </p:nvSpPr>
        <p:spPr/>
        <p:txBody>
          <a:bodyPr/>
          <a:lstStyle/>
          <a:p>
            <a:r>
              <a:rPr lang="sv-SE" dirty="0"/>
              <a:t>Segmenteringen</a:t>
            </a:r>
          </a:p>
        </p:txBody>
      </p:sp>
      <p:sp>
        <p:nvSpPr>
          <p:cNvPr id="3" name="Platshållare för innehåll 2">
            <a:extLst>
              <a:ext uri="{FF2B5EF4-FFF2-40B4-BE49-F238E27FC236}">
                <a16:creationId xmlns:a16="http://schemas.microsoft.com/office/drawing/2014/main" id="{070FED6F-64E4-3907-BF37-9E0977A6E3E7}"/>
              </a:ext>
            </a:extLst>
          </p:cNvPr>
          <p:cNvSpPr>
            <a:spLocks noGrp="1"/>
          </p:cNvSpPr>
          <p:nvPr>
            <p:ph idx="1"/>
          </p:nvPr>
        </p:nvSpPr>
        <p:spPr/>
        <p:txBody>
          <a:bodyPr/>
          <a:lstStyle/>
          <a:p>
            <a:pPr marL="30163" indent="0">
              <a:buNone/>
            </a:pPr>
            <a:r>
              <a:rPr lang="sv-SE" dirty="0"/>
              <a:t>Segmenten är framtagna i två steg:</a:t>
            </a:r>
          </a:p>
          <a:p>
            <a:r>
              <a:rPr lang="sv-SE" dirty="0"/>
              <a:t>Steg 1. Regressionsmodell för att få fram vilka frågor som samvarierar med NUI. Regressionen fick fram 10 olika frågor i undersökningen som sedan används vidare i analysen.</a:t>
            </a:r>
          </a:p>
          <a:p>
            <a:r>
              <a:rPr lang="sv-SE" dirty="0"/>
              <a:t>Steg 2. Klustermodell för att få fram grupper av respondenter som svarat lika. Metoden som används är K-</a:t>
            </a:r>
            <a:r>
              <a:rPr lang="sv-SE" dirty="0" err="1"/>
              <a:t>means</a:t>
            </a:r>
            <a:r>
              <a:rPr lang="sv-SE" dirty="0"/>
              <a:t> </a:t>
            </a:r>
            <a:r>
              <a:rPr lang="sv-SE" dirty="0" err="1"/>
              <a:t>clustering</a:t>
            </a:r>
            <a:r>
              <a:rPr lang="sv-SE" dirty="0"/>
              <a:t>. </a:t>
            </a:r>
          </a:p>
          <a:p>
            <a:endParaRPr lang="sv-SE" dirty="0"/>
          </a:p>
        </p:txBody>
      </p:sp>
    </p:spTree>
    <p:extLst>
      <p:ext uri="{BB962C8B-B14F-4D97-AF65-F5344CB8AC3E}">
        <p14:creationId xmlns:p14="http://schemas.microsoft.com/office/powerpoint/2010/main" val="180929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8D5EC-5D06-E7C7-42FA-B61462682659}"/>
              </a:ext>
            </a:extLst>
          </p:cNvPr>
          <p:cNvSpPr>
            <a:spLocks noGrp="1"/>
          </p:cNvSpPr>
          <p:nvPr>
            <p:ph type="title"/>
          </p:nvPr>
        </p:nvSpPr>
        <p:spPr/>
        <p:txBody>
          <a:bodyPr/>
          <a:lstStyle/>
          <a:p>
            <a:r>
              <a:rPr lang="sv-SE" dirty="0"/>
              <a:t>Fördjupad metodbeskrivning </a:t>
            </a:r>
            <a:br>
              <a:rPr lang="sv-SE" dirty="0"/>
            </a:br>
            <a:r>
              <a:rPr lang="sv-SE" sz="3200" dirty="0"/>
              <a:t>Steg 1 regression</a:t>
            </a:r>
            <a:endParaRPr lang="sv-SE" dirty="0"/>
          </a:p>
        </p:txBody>
      </p:sp>
      <p:sp>
        <p:nvSpPr>
          <p:cNvPr id="3" name="Platshållare för innehåll 2">
            <a:extLst>
              <a:ext uri="{FF2B5EF4-FFF2-40B4-BE49-F238E27FC236}">
                <a16:creationId xmlns:a16="http://schemas.microsoft.com/office/drawing/2014/main" id="{96260302-CCE5-CF18-6346-DE75E994CC16}"/>
              </a:ext>
            </a:extLst>
          </p:cNvPr>
          <p:cNvSpPr>
            <a:spLocks noGrp="1"/>
          </p:cNvSpPr>
          <p:nvPr>
            <p:ph idx="1"/>
          </p:nvPr>
        </p:nvSpPr>
        <p:spPr/>
        <p:txBody>
          <a:bodyPr/>
          <a:lstStyle/>
          <a:p>
            <a:pPr marL="30163" indent="0">
              <a:buNone/>
            </a:pPr>
            <a:r>
              <a:rPr lang="sv-SE" sz="1800" dirty="0"/>
              <a:t>I första steget har en multipel regressionsmodell tagits fram. Syftet med steget är att sortera ut frågor som inte samvarierar med generella nöjdhetsmåttet NUI, då de inte är intressanta att gå vidare och fördjupa. Kvar blir endast frågor som kan antas ha en positiv effekt på NUI om resultatet förbättras. </a:t>
            </a:r>
          </a:p>
          <a:p>
            <a:pPr marL="30163" indent="0">
              <a:buNone/>
            </a:pPr>
            <a:r>
              <a:rPr lang="sv-SE" sz="1800" dirty="0"/>
              <a:t>Frågor som har ett stort partiellt bortfall har också valts bort då dessa försvårar en bra analys och även är svåra att arbeta med för kommunerna. </a:t>
            </a:r>
          </a:p>
          <a:p>
            <a:pPr marL="30163" indent="0">
              <a:buNone/>
            </a:pPr>
            <a:r>
              <a:rPr lang="sv-SE" sz="1800" dirty="0"/>
              <a:t>Analysen är gjord på de specifika frågor som ingår i undersökningen och inte de 6 sammanfattade omdömena som lämnas per frågeområde i undersökningen. Dessa är de frågor som börjar med ”Hur nöjd var du totalt sett med…”. De sammanfattade frågorna samvarierar i hög grad med varandra och utgör en sämre grund för en fördjupad analys.</a:t>
            </a:r>
          </a:p>
          <a:p>
            <a:pPr marL="30163" indent="0">
              <a:buNone/>
            </a:pPr>
            <a:r>
              <a:rPr lang="sv-SE" sz="1800" dirty="0"/>
              <a:t>Totalt sett togs 10 frågor ut från steg 1 för att användas i en fördjupad analys.</a:t>
            </a:r>
          </a:p>
        </p:txBody>
      </p:sp>
    </p:spTree>
    <p:extLst>
      <p:ext uri="{BB962C8B-B14F-4D97-AF65-F5344CB8AC3E}">
        <p14:creationId xmlns:p14="http://schemas.microsoft.com/office/powerpoint/2010/main" val="208171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4891DF-53CC-1E0D-6479-6F14B5E0C56E}"/>
              </a:ext>
            </a:extLst>
          </p:cNvPr>
          <p:cNvSpPr>
            <a:spLocks noGrp="1"/>
          </p:cNvSpPr>
          <p:nvPr>
            <p:ph type="title"/>
          </p:nvPr>
        </p:nvSpPr>
        <p:spPr/>
        <p:txBody>
          <a:bodyPr/>
          <a:lstStyle/>
          <a:p>
            <a:r>
              <a:rPr lang="sv-SE" dirty="0"/>
              <a:t>Fördjupad metodbeskrivning </a:t>
            </a:r>
            <a:br>
              <a:rPr lang="sv-SE" dirty="0"/>
            </a:br>
            <a:r>
              <a:rPr lang="sv-SE" sz="3200" dirty="0"/>
              <a:t>Steg 2 klustermodell sida 1</a:t>
            </a:r>
            <a:endParaRPr lang="sv-SE" dirty="0"/>
          </a:p>
        </p:txBody>
      </p:sp>
      <p:sp>
        <p:nvSpPr>
          <p:cNvPr id="3" name="Platshållare för innehåll 2">
            <a:extLst>
              <a:ext uri="{FF2B5EF4-FFF2-40B4-BE49-F238E27FC236}">
                <a16:creationId xmlns:a16="http://schemas.microsoft.com/office/drawing/2014/main" id="{FF009396-FD14-FC68-0E6C-B97B2E9F7197}"/>
              </a:ext>
            </a:extLst>
          </p:cNvPr>
          <p:cNvSpPr>
            <a:spLocks noGrp="1"/>
          </p:cNvSpPr>
          <p:nvPr>
            <p:ph idx="1"/>
          </p:nvPr>
        </p:nvSpPr>
        <p:spPr>
          <a:xfrm>
            <a:off x="664233" y="2244800"/>
            <a:ext cx="9609825" cy="3738598"/>
          </a:xfrm>
        </p:spPr>
        <p:txBody>
          <a:bodyPr/>
          <a:lstStyle/>
          <a:p>
            <a:pPr marL="30163" indent="0">
              <a:buNone/>
            </a:pPr>
            <a:r>
              <a:rPr lang="sv-SE" sz="1800" dirty="0"/>
              <a:t>I det andra steget gjordes en fördjupad analys utifrån de 10 frågor som i steg 1 visat sig samvariera med nöjdhetsmåttet NUI.</a:t>
            </a:r>
          </a:p>
          <a:p>
            <a:pPr marL="30163" indent="0">
              <a:buNone/>
            </a:pPr>
            <a:r>
              <a:rPr lang="sv-SE" sz="1800" dirty="0"/>
              <a:t>Dessa analyserades sedan med en k-</a:t>
            </a:r>
            <a:r>
              <a:rPr lang="sv-SE" sz="1800" dirty="0" err="1"/>
              <a:t>means</a:t>
            </a:r>
            <a:r>
              <a:rPr lang="sv-SE" sz="1800" dirty="0"/>
              <a:t> </a:t>
            </a:r>
            <a:r>
              <a:rPr lang="sv-SE" sz="1800" dirty="0" err="1"/>
              <a:t>klustringmodell</a:t>
            </a:r>
            <a:r>
              <a:rPr lang="sv-SE" sz="1800" dirty="0"/>
              <a:t>. Modellen syftar till att gruppera respondenter som svarat på ett liknande sätt. Som ett första steg har antal segment som analysen ska resultera i stegvis tagits fram genom tester och en </a:t>
            </a:r>
            <a:r>
              <a:rPr lang="sv-SE" sz="1800" dirty="0" err="1"/>
              <a:t>silhouette</a:t>
            </a:r>
            <a:r>
              <a:rPr lang="sv-SE" sz="1800" dirty="0"/>
              <a:t> analys. Slutresultatet är 7 relativt tydliga segment av respondenter. </a:t>
            </a:r>
          </a:p>
          <a:p>
            <a:pPr marL="30163" indent="0">
              <a:buNone/>
            </a:pPr>
            <a:endParaRPr lang="sv-SE" dirty="0"/>
          </a:p>
          <a:p>
            <a:endParaRPr lang="sv-SE" dirty="0"/>
          </a:p>
        </p:txBody>
      </p:sp>
    </p:spTree>
    <p:extLst>
      <p:ext uri="{BB962C8B-B14F-4D97-AF65-F5344CB8AC3E}">
        <p14:creationId xmlns:p14="http://schemas.microsoft.com/office/powerpoint/2010/main" val="77923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4891DF-53CC-1E0D-6479-6F14B5E0C56E}"/>
              </a:ext>
            </a:extLst>
          </p:cNvPr>
          <p:cNvSpPr>
            <a:spLocks noGrp="1"/>
          </p:cNvSpPr>
          <p:nvPr>
            <p:ph type="title"/>
          </p:nvPr>
        </p:nvSpPr>
        <p:spPr/>
        <p:txBody>
          <a:bodyPr/>
          <a:lstStyle/>
          <a:p>
            <a:r>
              <a:rPr lang="sv-SE" dirty="0"/>
              <a:t>Fördjupad metodbeskrivning </a:t>
            </a:r>
            <a:br>
              <a:rPr lang="sv-SE" dirty="0"/>
            </a:br>
            <a:r>
              <a:rPr lang="sv-SE" sz="3200" dirty="0"/>
              <a:t>Steg 2 klustermodell sida 2</a:t>
            </a:r>
            <a:endParaRPr lang="sv-SE" dirty="0"/>
          </a:p>
        </p:txBody>
      </p:sp>
      <p:sp>
        <p:nvSpPr>
          <p:cNvPr id="3" name="Platshållare för innehåll 2">
            <a:extLst>
              <a:ext uri="{FF2B5EF4-FFF2-40B4-BE49-F238E27FC236}">
                <a16:creationId xmlns:a16="http://schemas.microsoft.com/office/drawing/2014/main" id="{FF009396-FD14-FC68-0E6C-B97B2E9F7197}"/>
              </a:ext>
            </a:extLst>
          </p:cNvPr>
          <p:cNvSpPr>
            <a:spLocks noGrp="1"/>
          </p:cNvSpPr>
          <p:nvPr>
            <p:ph idx="1"/>
          </p:nvPr>
        </p:nvSpPr>
        <p:spPr>
          <a:xfrm>
            <a:off x="664233" y="2244800"/>
            <a:ext cx="9609825" cy="3738598"/>
          </a:xfrm>
        </p:spPr>
        <p:txBody>
          <a:bodyPr/>
          <a:lstStyle/>
          <a:p>
            <a:pPr marL="30163" indent="0">
              <a:buNone/>
            </a:pPr>
            <a:r>
              <a:rPr lang="sv-SE" sz="1800" dirty="0"/>
              <a:t>En utmaning i analysen har varit förhållandevis många ”vet ej” svar. Dessa har uteslutits ur modellen. Tre frågor har påverkat segmenteringen i större utsträckning än andra. Dessa 3 har en stor spridning i respondenternas svar.</a:t>
            </a:r>
          </a:p>
          <a:p>
            <a:pPr lvl="1"/>
            <a:r>
              <a:rPr lang="sv-SE" sz="1800" dirty="0"/>
              <a:t>Hur nöjd var du med vår affärsmässighet, dvs uppnå ”den goda affären för båda parter”?</a:t>
            </a:r>
          </a:p>
          <a:p>
            <a:pPr lvl="1"/>
            <a:r>
              <a:rPr lang="sv-SE" sz="1800" dirty="0"/>
              <a:t>Hur nöjd var du med vår kunskap om leverantörsmarknaden för efterfrågad vara/tjänst?</a:t>
            </a:r>
          </a:p>
          <a:p>
            <a:pPr lvl="1"/>
            <a:r>
              <a:rPr lang="sv-SE" sz="1800" dirty="0"/>
              <a:t>Hur nöjd var du med kraven i förfrågningsunderlaget i förhållande till efterfrågad vara/tjänst?</a:t>
            </a:r>
          </a:p>
          <a:p>
            <a:pPr marL="30163" indent="0">
              <a:buNone/>
            </a:pPr>
            <a:r>
              <a:rPr lang="sv-SE" sz="1800" dirty="0"/>
              <a:t>Segmenten har sedan analyserats och namngivits utifrån vad som karaktäriserar segmentet bäst. Fokus är då vad som gör att segmentet skiljer sig från de övriga.</a:t>
            </a:r>
          </a:p>
          <a:p>
            <a:pPr marL="30163" indent="0">
              <a:buNone/>
            </a:pPr>
            <a:endParaRPr lang="sv-SE" sz="2000" dirty="0"/>
          </a:p>
          <a:p>
            <a:endParaRPr lang="sv-SE" sz="2000" dirty="0"/>
          </a:p>
        </p:txBody>
      </p:sp>
    </p:spTree>
    <p:extLst>
      <p:ext uri="{BB962C8B-B14F-4D97-AF65-F5344CB8AC3E}">
        <p14:creationId xmlns:p14="http://schemas.microsoft.com/office/powerpoint/2010/main" val="84368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65163E-A5DA-9F52-FDCE-BEC4FFB01D3D}"/>
              </a:ext>
            </a:extLst>
          </p:cNvPr>
          <p:cNvSpPr>
            <a:spLocks noGrp="1"/>
          </p:cNvSpPr>
          <p:nvPr>
            <p:ph type="title"/>
          </p:nvPr>
        </p:nvSpPr>
        <p:spPr/>
        <p:txBody>
          <a:bodyPr/>
          <a:lstStyle/>
          <a:p>
            <a:r>
              <a:rPr lang="sv-SE" dirty="0"/>
              <a:t>Segmentering </a:t>
            </a:r>
            <a:br>
              <a:rPr lang="sv-SE" dirty="0"/>
            </a:br>
            <a:r>
              <a:rPr lang="sv-SE" dirty="0"/>
              <a:t>Resultat</a:t>
            </a:r>
          </a:p>
        </p:txBody>
      </p:sp>
    </p:spTree>
    <p:extLst>
      <p:ext uri="{BB962C8B-B14F-4D97-AF65-F5344CB8AC3E}">
        <p14:creationId xmlns:p14="http://schemas.microsoft.com/office/powerpoint/2010/main" val="424532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B8A9E-3F3D-E2CB-75AA-1B7392B495B3}"/>
              </a:ext>
            </a:extLst>
          </p:cNvPr>
          <p:cNvSpPr>
            <a:spLocks noGrp="1"/>
          </p:cNvSpPr>
          <p:nvPr>
            <p:ph type="title"/>
          </p:nvPr>
        </p:nvSpPr>
        <p:spPr/>
        <p:txBody>
          <a:bodyPr/>
          <a:lstStyle/>
          <a:p>
            <a:r>
              <a:rPr lang="sv-SE" dirty="0"/>
              <a:t>Segment</a:t>
            </a:r>
          </a:p>
        </p:txBody>
      </p:sp>
      <p:graphicFrame>
        <p:nvGraphicFramePr>
          <p:cNvPr id="4" name="Platshållare för innehåll 3" descr="Liggande stapeldiagram som visar andelen svar som tillhör varje kluster. Staplarna är färglagda utefter deras NUI värde. &#10;Mycket positiva 19% Grön.&#10;Neutrala 28% Gul. &#10;Missnöjda med innehåll, information och struktur 23% Gul. &#10;Starkt kritiska till tilldelningsbeslutet 6% Orange.&#10;Missnöjda med tilldelning och tid till tilldelning 10% Orange.&#10;Starta missnöjda med kravens tydlighet och affärsmässighet 7% Orange.&#10;Starka kritiker 7% Röd.">
            <a:extLst>
              <a:ext uri="{FF2B5EF4-FFF2-40B4-BE49-F238E27FC236}">
                <a16:creationId xmlns:a16="http://schemas.microsoft.com/office/drawing/2014/main" id="{8AA6DEDB-B6E6-D0B3-1107-A49FC126D0FE}"/>
              </a:ext>
            </a:extLst>
          </p:cNvPr>
          <p:cNvGraphicFramePr>
            <a:graphicFrameLocks noGrp="1"/>
          </p:cNvGraphicFramePr>
          <p:nvPr>
            <p:ph idx="1"/>
            <p:extLst>
              <p:ext uri="{D42A27DB-BD31-4B8C-83A1-F6EECF244321}">
                <p14:modId xmlns:p14="http://schemas.microsoft.com/office/powerpoint/2010/main" val="928757408"/>
              </p:ext>
            </p:extLst>
          </p:nvPr>
        </p:nvGraphicFramePr>
        <p:xfrm>
          <a:off x="258462" y="1745674"/>
          <a:ext cx="8341008" cy="4395842"/>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innehåll 1">
            <a:extLst>
              <a:ext uri="{FF2B5EF4-FFF2-40B4-BE49-F238E27FC236}">
                <a16:creationId xmlns:a16="http://schemas.microsoft.com/office/drawing/2014/main" id="{25040796-45D5-CB06-0CDF-5DD30BFE3E5C}"/>
              </a:ext>
            </a:extLst>
          </p:cNvPr>
          <p:cNvSpPr txBox="1">
            <a:spLocks/>
          </p:cNvSpPr>
          <p:nvPr/>
        </p:nvSpPr>
        <p:spPr>
          <a:xfrm>
            <a:off x="8798705" y="2618331"/>
            <a:ext cx="3134833" cy="2328885"/>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Resultatet visas i form av 7 olika segment av respondenter</a:t>
            </a:r>
          </a:p>
          <a:p>
            <a:r>
              <a:rPr lang="sv-SE" sz="2000" dirty="0"/>
              <a:t>Färgkodning är gjord utifrån gruppens NUI</a:t>
            </a:r>
          </a:p>
        </p:txBody>
      </p:sp>
    </p:spTree>
    <p:extLst>
      <p:ext uri="{BB962C8B-B14F-4D97-AF65-F5344CB8AC3E}">
        <p14:creationId xmlns:p14="http://schemas.microsoft.com/office/powerpoint/2010/main" val="373482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4C8AB-5AF3-E9F4-9678-FC5AFFBF3F9B}"/>
              </a:ext>
            </a:extLst>
          </p:cNvPr>
          <p:cNvSpPr>
            <a:spLocks noGrp="1"/>
          </p:cNvSpPr>
          <p:nvPr>
            <p:ph type="title"/>
          </p:nvPr>
        </p:nvSpPr>
        <p:spPr/>
        <p:txBody>
          <a:bodyPr/>
          <a:lstStyle/>
          <a:p>
            <a:r>
              <a:rPr lang="sv-SE" sz="3200" dirty="0"/>
              <a:t>Mycket positiva</a:t>
            </a:r>
          </a:p>
        </p:txBody>
      </p:sp>
      <p:sp>
        <p:nvSpPr>
          <p:cNvPr id="6" name="textruta 5">
            <a:extLst>
              <a:ext uri="{FF2B5EF4-FFF2-40B4-BE49-F238E27FC236}">
                <a16:creationId xmlns:a16="http://schemas.microsoft.com/office/drawing/2014/main" id="{4319242D-1B00-4B9B-95EF-038CA6276784}"/>
              </a:ext>
            </a:extLst>
          </p:cNvPr>
          <p:cNvSpPr txBox="1"/>
          <p:nvPr/>
        </p:nvSpPr>
        <p:spPr>
          <a:xfrm>
            <a:off x="6976315" y="874602"/>
            <a:ext cx="4551452" cy="1880103"/>
          </a:xfrm>
          <a:prstGeom prst="rect">
            <a:avLst/>
          </a:prstGeom>
          <a:solidFill>
            <a:schemeClr val="accent4"/>
          </a:solidFill>
          <a:ln>
            <a:noFill/>
          </a:ln>
          <a:effectLst>
            <a:softEdge rad="0"/>
          </a:effectLst>
        </p:spPr>
        <p:txBody>
          <a:bodyPr wrap="square" tIns="108000" bIns="108000" rtlCol="0">
            <a:spAutoFit/>
          </a:bodyPr>
          <a:lstStyle/>
          <a:p>
            <a:pPr marL="285750" indent="-285750">
              <a:buFont typeface="Arial" panose="020B0604020202020204" pitchFamily="34" charset="0"/>
              <a:buChar char="•"/>
            </a:pPr>
            <a:r>
              <a:rPr lang="sv-SE" dirty="0"/>
              <a:t>19% av samtliga respondenter</a:t>
            </a:r>
          </a:p>
          <a:p>
            <a:pPr marL="285750" indent="-285750">
              <a:buFont typeface="Arial" panose="020B0604020202020204" pitchFamily="34" charset="0"/>
              <a:buChar char="•"/>
            </a:pPr>
            <a:r>
              <a:rPr lang="sv-SE" dirty="0"/>
              <a:t>34% har fått inbjudan till någon form av dialog inför upphandlingen </a:t>
            </a:r>
          </a:p>
          <a:p>
            <a:pPr marL="285750" indent="-285750">
              <a:buFont typeface="Arial" panose="020B0604020202020204" pitchFamily="34" charset="0"/>
              <a:buChar char="•"/>
            </a:pPr>
            <a:r>
              <a:rPr lang="sv-SE" dirty="0"/>
              <a:t>83% av de som fick inbjudan gjorde någon form av insats inför upphandlingen </a:t>
            </a:r>
          </a:p>
        </p:txBody>
      </p:sp>
      <p:sp>
        <p:nvSpPr>
          <p:cNvPr id="9" name="textruta 8">
            <a:extLst>
              <a:ext uri="{FF2B5EF4-FFF2-40B4-BE49-F238E27FC236}">
                <a16:creationId xmlns:a16="http://schemas.microsoft.com/office/drawing/2014/main" id="{DAD3A14C-0464-A041-C4DB-E538E53715B3}"/>
              </a:ext>
            </a:extLst>
          </p:cNvPr>
          <p:cNvSpPr txBox="1"/>
          <p:nvPr/>
        </p:nvSpPr>
        <p:spPr>
          <a:xfrm>
            <a:off x="664233" y="2105994"/>
            <a:ext cx="3198347" cy="369332"/>
          </a:xfrm>
          <a:prstGeom prst="rect">
            <a:avLst/>
          </a:prstGeom>
          <a:noFill/>
        </p:spPr>
        <p:txBody>
          <a:bodyPr wrap="square" rtlCol="0">
            <a:spAutoFit/>
          </a:bodyPr>
          <a:lstStyle/>
          <a:p>
            <a:r>
              <a:rPr lang="sv-SE" b="1" dirty="0"/>
              <a:t>Nöjdhet per frågeområde</a:t>
            </a:r>
          </a:p>
        </p:txBody>
      </p:sp>
      <p:graphicFrame>
        <p:nvGraphicFramePr>
          <p:cNvPr id="3" name="Platshållare för innehåll 3" descr="Stående stapeldiagram som illustrerar medelvärdet mellan 0-100 för nöjdheten i respektive frågeområde. &#10;NUI 93.&#10;Information 94.&#10;Tillgänglighet 95.&#10;Bemötande 98.&#10;Rättssäkerhet 97.&#10;Kompetens 94.&#10;Effektivitet  95.">
            <a:extLst>
              <a:ext uri="{FF2B5EF4-FFF2-40B4-BE49-F238E27FC236}">
                <a16:creationId xmlns:a16="http://schemas.microsoft.com/office/drawing/2014/main" id="{9A980E52-D2DF-77AA-0350-42DC2F000DB3}"/>
              </a:ext>
            </a:extLst>
          </p:cNvPr>
          <p:cNvGraphicFramePr>
            <a:graphicFrameLocks/>
          </p:cNvGraphicFramePr>
          <p:nvPr>
            <p:extLst>
              <p:ext uri="{D42A27DB-BD31-4B8C-83A1-F6EECF244321}">
                <p14:modId xmlns:p14="http://schemas.microsoft.com/office/powerpoint/2010/main" val="3494294903"/>
              </p:ext>
            </p:extLst>
          </p:nvPr>
        </p:nvGraphicFramePr>
        <p:xfrm>
          <a:off x="231820" y="2475327"/>
          <a:ext cx="5237325" cy="3852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Cirkeldiagram som illustrerar vilket typ av anbud som lämnats. &#10;Lämnat icke kvalificerat anbud 1%. &#10;Lämnat kvalificerat anbud 16%. &#10;Erhållit kontrakt 69%. &#10;Lämnat anbud (saknas uppgift om kvalificerat) 12%.&#10;Svar saknas 1%. ">
            <a:extLst>
              <a:ext uri="{FF2B5EF4-FFF2-40B4-BE49-F238E27FC236}">
                <a16:creationId xmlns:a16="http://schemas.microsoft.com/office/drawing/2014/main" id="{9A19DEAA-1AB4-B91E-CEF5-C8CFF73D922A}"/>
              </a:ext>
            </a:extLst>
          </p:cNvPr>
          <p:cNvGraphicFramePr/>
          <p:nvPr>
            <p:extLst>
              <p:ext uri="{D42A27DB-BD31-4B8C-83A1-F6EECF244321}">
                <p14:modId xmlns:p14="http://schemas.microsoft.com/office/powerpoint/2010/main" val="4213558340"/>
              </p:ext>
            </p:extLst>
          </p:nvPr>
        </p:nvGraphicFramePr>
        <p:xfrm>
          <a:off x="6092883" y="2851110"/>
          <a:ext cx="5434884" cy="326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8040531"/>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F193E-878D-4275-B13F-FF8B00D19F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2C8A4A-7A9E-44B0-94E2-F6F4B5981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6327</TotalTime>
  <Words>1968</Words>
  <Application>Microsoft Office PowerPoint</Application>
  <PresentationFormat>Bredbild</PresentationFormat>
  <Paragraphs>368</Paragraphs>
  <Slides>26</Slides>
  <Notes>22</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26</vt:i4>
      </vt:variant>
    </vt:vector>
  </HeadingPairs>
  <TitlesOfParts>
    <vt:vector size="35" baseType="lpstr">
      <vt:lpstr>Arial</vt:lpstr>
      <vt:lpstr>Calibri</vt:lpstr>
      <vt:lpstr>Symbol</vt:lpstr>
      <vt:lpstr>SKL PPT Gul</vt:lpstr>
      <vt:lpstr>SKL PPT Röd</vt:lpstr>
      <vt:lpstr>Inledningsbilder</vt:lpstr>
      <vt:lpstr>SKL PPT Mörk</vt:lpstr>
      <vt:lpstr>SKL PPT Svart</vt:lpstr>
      <vt:lpstr>SKL PPT Vit</vt:lpstr>
      <vt:lpstr>Insiktsundersökningen  Segmentering NUI</vt:lpstr>
      <vt:lpstr>Bakgrund och metod</vt:lpstr>
      <vt:lpstr>Segmenteringen</vt:lpstr>
      <vt:lpstr>Fördjupad metodbeskrivning  Steg 1 regression</vt:lpstr>
      <vt:lpstr>Fördjupad metodbeskrivning  Steg 2 klustermodell sida 1</vt:lpstr>
      <vt:lpstr>Fördjupad metodbeskrivning  Steg 2 klustermodell sida 2</vt:lpstr>
      <vt:lpstr>Segmentering  Resultat</vt:lpstr>
      <vt:lpstr>Segment</vt:lpstr>
      <vt:lpstr>Mycket positiva</vt:lpstr>
      <vt:lpstr>Neutrala</vt:lpstr>
      <vt:lpstr>Missnöjda med innehåll, information och struktur</vt:lpstr>
      <vt:lpstr>Starkt kritiska till tilldelningsbeslut  </vt:lpstr>
      <vt:lpstr>Missnöjda med tilldelning och tid till tilldelning </vt:lpstr>
      <vt:lpstr>Starkt missnöjda med kravens tydlighet och affärsmässighet </vt:lpstr>
      <vt:lpstr>Starka kritiker </vt:lpstr>
      <vt:lpstr>Fritext</vt:lpstr>
      <vt:lpstr>Typ-kommentarer</vt:lpstr>
      <vt:lpstr>Fritext: Positiva och neutrala kommentarer</vt:lpstr>
      <vt:lpstr>Fritext: Kommentarer tilldelningsbeslut</vt:lpstr>
      <vt:lpstr>Fritext: Kommentarer för tydlighet och affärsmässighet</vt:lpstr>
      <vt:lpstr>Fritext: Kommentarer starka kritiker</vt:lpstr>
      <vt:lpstr>Tabeller</vt:lpstr>
      <vt:lpstr>Leverantörsområde</vt:lpstr>
      <vt:lpstr>Hur många annonserade upphandlingar uppskattar du att ditt företag deltar i per år i Sverige?</vt:lpstr>
      <vt:lpstr>Fick ert företag någon inbjudan till dialog innan upphandlingen utannonserades?</vt:lpstr>
      <vt:lpstr>Folkmängd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Torége Jan</dc:creator>
  <cp:lastModifiedBy>Torége Jan</cp:lastModifiedBy>
  <cp:revision>30</cp:revision>
  <dcterms:created xsi:type="dcterms:W3CDTF">2023-06-15T15:42:04Z</dcterms:created>
  <dcterms:modified xsi:type="dcterms:W3CDTF">2023-09-19T11:32:38Z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