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3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4"/>
    <p:sldMasterId id="2147483804" r:id="rId5"/>
    <p:sldMasterId id="2147483827" r:id="rId6"/>
    <p:sldMasterId id="2147483850" r:id="rId7"/>
  </p:sldMasterIdLst>
  <p:notesMasterIdLst>
    <p:notesMasterId r:id="rId11"/>
  </p:notesMasterIdLst>
  <p:sldIdLst>
    <p:sldId id="286" r:id="rId8"/>
    <p:sldId id="283" r:id="rId9"/>
    <p:sldId id="284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98A3E5-4BF2-2A40-9219-B25F63362809}" name="Ranman Sanna" initials="SR" userId="S::sanna.ranman@skr.se::a83e5340-531b-4686-b43a-ba2d3a694d4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2EB"/>
    <a:srgbClr val="DFEFEB"/>
    <a:srgbClr val="FFFFFF"/>
    <a:srgbClr val="FFEBE8"/>
    <a:srgbClr val="7E5475"/>
    <a:srgbClr val="FFCEC6"/>
    <a:srgbClr val="F0D7BF"/>
    <a:srgbClr val="BDDBD2"/>
    <a:srgbClr val="FDE9D3"/>
    <a:srgbClr val="F393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1801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FD823-B909-4B86-8462-E4C5A618516F}" type="datetimeFigureOut">
              <a:rPr lang="sv-SE" smtClean="0"/>
              <a:t>2024-03-20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61920-5199-41A0-BC7A-AE76E41EAD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531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1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85826"/>
            <a:ext cx="10502154" cy="2145418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96196"/>
            <a:ext cx="10502154" cy="1065333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accent5"/>
                </a:solidFill>
                <a:latin typeface="AvenirNext LT Pro Regular" panose="020B05040202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7663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innehåll och utfallande bild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E62464-C2CC-D4CD-8E42-1AE2171EA2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130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sv-SE" sz="2000" dirty="0">
                <a:solidFill>
                  <a:schemeClr val="accent5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D3364698-0835-423A-9948-E889C242C3D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532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solidFill>
                  <a:schemeClr val="accent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Punkt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376890"/>
            <a:ext cx="5715000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5149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med ram 1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C74D07D-CB4D-B35F-0B20-45DCD1B9AB45}"/>
              </a:ext>
            </a:extLst>
          </p:cNvPr>
          <p:cNvSpPr/>
          <p:nvPr userDrawn="1"/>
        </p:nvSpPr>
        <p:spPr>
          <a:xfrm>
            <a:off x="6096000" y="0"/>
            <a:ext cx="6110816" cy="6858000"/>
          </a:xfrm>
          <a:prstGeom prst="rect">
            <a:avLst/>
          </a:prstGeom>
          <a:solidFill>
            <a:srgbClr val="BDDB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83926" y="376890"/>
            <a:ext cx="5327073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0988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med ram 2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C74D07D-CB4D-B35F-0B20-45DCD1B9AB45}"/>
              </a:ext>
            </a:extLst>
          </p:cNvPr>
          <p:cNvSpPr/>
          <p:nvPr userDrawn="1"/>
        </p:nvSpPr>
        <p:spPr>
          <a:xfrm>
            <a:off x="6096000" y="0"/>
            <a:ext cx="6110816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83926" y="376890"/>
            <a:ext cx="5327073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66656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delar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>
                <a:solidFill>
                  <a:schemeClr val="accent5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Punkt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>
                <a:solidFill>
                  <a:schemeClr val="accent5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Punkt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3775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BD3A2D-C3B8-62B8-AF1E-AD8EC831B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10517188" cy="72000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40E6226-F84A-5475-055B-ADE93C881BB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187287"/>
            <a:ext cx="5157787" cy="434228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C54E97-E763-5645-7922-2BB02727C45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199" y="3685435"/>
            <a:ext cx="5157787" cy="262315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/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Punkt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59457F5-0317-53E5-88C0-332642591F3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3187285"/>
            <a:ext cx="5183188" cy="434229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36394C-F88B-388F-7B44-9D3864B4F25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199" y="3685433"/>
            <a:ext cx="5183188" cy="2623157"/>
          </a:xfrm>
        </p:spPr>
        <p:txBody>
          <a:bodyPr>
            <a:noAutofit/>
          </a:bodyPr>
          <a:lstStyle>
            <a:lvl1pPr>
              <a:spcBef>
                <a:spcPts val="1400"/>
              </a:spcBef>
              <a:defRPr sz="22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Punkt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FBEBD62-6F09-D6F3-BAA0-C3C1499B6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7F208342-5794-471C-9928-C29A6B39020D}" type="datetime1">
              <a:rPr lang="sv-SE" smtClean="0"/>
              <a:t>2024-03-20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3B9F0E4-33BA-36C9-94D4-F1833BC60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sv-SE"/>
              <a:t>Sidfottext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DBD612E-E8DF-683B-2AEF-25FD3D2B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9206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A06F26-AA62-DC77-6D81-51E1E3775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790006"/>
            <a:ext cx="4947401" cy="1325563"/>
          </a:xfrm>
        </p:spPr>
        <p:txBody>
          <a:bodyPr anchor="t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EACEB5A-C13E-77A7-81F0-AF722F507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21EE4F49-EC76-4C2C-9B73-2EBF0DD89402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B4CC4B-BBBA-B3E1-B5BE-4336E1BC7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7755E0-6C68-55E2-93B7-3C2332903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1185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339-1173-498E-B68E-150066B9F832}" type="datetime1">
              <a:rPr lang="sv-SE" smtClean="0"/>
              <a:t>2024-03-20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3049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 med logga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1">
            <a:extLst>
              <a:ext uri="{FF2B5EF4-FFF2-40B4-BE49-F238E27FC236}">
                <a16:creationId xmlns:a16="http://schemas.microsoft.com/office/drawing/2014/main" id="{BD4E7ACA-DD34-312E-63AD-4C42C5D5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83" y="6364203"/>
            <a:ext cx="1051295" cy="365125"/>
          </a:xfrm>
        </p:spPr>
        <p:txBody>
          <a:bodyPr/>
          <a:lstStyle/>
          <a:p>
            <a:fld id="{36E1C339-1173-498E-B68E-150066B9F832}" type="datetime1">
              <a:rPr lang="sv-SE" smtClean="0"/>
              <a:t>2024-03-20</a:t>
            </a:fld>
            <a:endParaRPr lang="sv-SE"/>
          </a:p>
        </p:txBody>
      </p:sp>
      <p:sp>
        <p:nvSpPr>
          <p:cNvPr id="9" name="Platshållare för sidfot 2">
            <a:extLst>
              <a:ext uri="{FF2B5EF4-FFF2-40B4-BE49-F238E27FC236}">
                <a16:creationId xmlns:a16="http://schemas.microsoft.com/office/drawing/2014/main" id="{F49843CB-C0F3-CD2D-542C-3FE32B869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8008" y="6365427"/>
            <a:ext cx="3360626" cy="365125"/>
          </a:xfrm>
        </p:spPr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10" name="Platshållare för bildnummer 3">
            <a:extLst>
              <a:ext uri="{FF2B5EF4-FFF2-40B4-BE49-F238E27FC236}">
                <a16:creationId xmlns:a16="http://schemas.microsoft.com/office/drawing/2014/main" id="{97C9C3DA-4304-47F2-4E8F-C0B80AF735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30910" y="6364203"/>
            <a:ext cx="501007" cy="365125"/>
          </a:xfrm>
        </p:spPr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150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 logga i färg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30D1-9B43-4A41-B3A1-206CB98018A1}" type="datetime1">
              <a:rPr lang="sv-SE" smtClean="0"/>
              <a:t>2024-03-20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A9979B33-E4C5-CC52-41BD-8785520D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195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2 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668555"/>
            <a:ext cx="4881283" cy="1683735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422371"/>
            <a:ext cx="4881283" cy="864524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accent5"/>
                </a:solidFill>
                <a:latin typeface="AvenirNext LT Pro Regular" panose="020B05040202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0445CA6-69A4-3DDB-6AED-AB4BF85157E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545697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, vit logotyp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6280-E0FB-4999-93E9-BE8398A1CCBF}" type="datetime1">
              <a:rPr lang="sv-SE" smtClean="0"/>
              <a:t>2024-03-20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AD81AC03-04C0-6D6E-85D2-2EF894670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2164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på utfallande bild färglogga med block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30D1-9B43-4A41-B3A1-206CB98018A1}" type="datetime1">
              <a:rPr lang="sv-SE" smtClean="0"/>
              <a:t>2024-03-20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A9979B33-E4C5-CC52-41BD-8785520D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3">
            <a:extLst>
              <a:ext uri="{FF2B5EF4-FFF2-40B4-BE49-F238E27FC236}">
                <a16:creationId xmlns:a16="http://schemas.microsoft.com/office/drawing/2014/main" id="{7E5722EE-4741-26D2-2E7E-A7403FC0D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3334" y="0"/>
            <a:ext cx="4218856" cy="6610662"/>
          </a:xfrm>
          <a:prstGeom prst="rect">
            <a:avLst/>
          </a:prstGeom>
          <a:solidFill>
            <a:srgbClr val="BDDBD2"/>
          </a:solidFill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BDDBD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328590CC-9593-D2EC-5DB0-A2F7F8EB1F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0570" y="1379676"/>
            <a:ext cx="3883200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2D62D359-201E-6C2B-C39A-05398B436D37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7860569" y="2688522"/>
            <a:ext cx="3883200" cy="312899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solidFill>
                  <a:schemeClr val="accent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Punkt</a:t>
            </a:r>
          </a:p>
        </p:txBody>
      </p:sp>
    </p:spTree>
    <p:extLst>
      <p:ext uri="{BB962C8B-B14F-4D97-AF65-F5344CB8AC3E}">
        <p14:creationId xmlns:p14="http://schemas.microsoft.com/office/powerpoint/2010/main" val="2593401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på utfallande bild vit logga med block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6280-E0FB-4999-93E9-BE8398A1CCBF}" type="datetime1">
              <a:rPr lang="sv-SE" smtClean="0"/>
              <a:t>2024-03-20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6D7C6E78-6124-E839-CC89-38F3188A7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8230" y="0"/>
            <a:ext cx="4218856" cy="6610662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B16DE1DE-6D30-D722-D298-1A0D690F39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466" y="1379676"/>
            <a:ext cx="3883200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B1D4AA01-1363-9DFE-0FBA-2B8E669BB60E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395465" y="2688522"/>
            <a:ext cx="3883200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AD81AC03-04C0-6D6E-85D2-2EF894670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40474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mycket text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>
                <a:solidFill>
                  <a:schemeClr val="accent5"/>
                </a:solidFill>
              </a:defRPr>
            </a:lvl1pPr>
          </a:lstStyle>
          <a:p>
            <a:pPr marL="228600" lvl="0" indent="-228600"/>
            <a:r>
              <a:rPr lang="sv-SE" dirty="0"/>
              <a:t>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>
                <a:solidFill>
                  <a:schemeClr val="accent5"/>
                </a:solidFill>
              </a:defRPr>
            </a:lvl1pPr>
          </a:lstStyle>
          <a:p>
            <a:pPr marL="228600" lvl="0" indent="-228600"/>
            <a:r>
              <a:rPr lang="sv-SE" dirty="0"/>
              <a:t>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5026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1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85826"/>
            <a:ext cx="10502154" cy="2145418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96196"/>
            <a:ext cx="10502154" cy="1065333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AvenirNext LT Pro Regular" panose="020B05040202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5098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2 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668555"/>
            <a:ext cx="4881283" cy="1683735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422371"/>
            <a:ext cx="4881283" cy="864524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AvenirNext LT Pro Regular" panose="020B05040202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0445CA6-69A4-3DDB-6AED-AB4BF85157E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0731397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3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CD2122F-CB4F-991C-F85D-DF70FE94A1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8" y="3532910"/>
            <a:ext cx="10502154" cy="1298333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bg1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10" descr="Logotyp för Sveriges kommuner och regioner.">
            <a:extLst>
              <a:ext uri="{FF2B5EF4-FFF2-40B4-BE49-F238E27FC236}">
                <a16:creationId xmlns:a16="http://schemas.microsoft.com/office/drawing/2014/main" id="{17796FAB-5CC3-0E60-5B43-A3F801C342E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5968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4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0B6BFD76-59F2-2DED-DABF-5311B3B958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8" y="3532909"/>
            <a:ext cx="10502154" cy="1298333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tx1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7" descr="Logotyp för Sveriges Kommuner och regioner.">
            <a:extLst>
              <a:ext uri="{FF2B5EF4-FFF2-40B4-BE49-F238E27FC236}">
                <a16:creationId xmlns:a16="http://schemas.microsoft.com/office/drawing/2014/main" id="{D785EB06-58C0-D0BF-FDAB-A51277B1697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78396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1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59417"/>
            <a:ext cx="9557084" cy="1368000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65507"/>
            <a:ext cx="9562862" cy="924768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E9020EF-984C-486A-898E-1ED7325E1C64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8129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2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981999"/>
            <a:ext cx="5701553" cy="2145418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65507"/>
            <a:ext cx="5707904" cy="924768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8E89344-CD34-4286-AAC5-3EF9AF06EAFC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089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3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CD2122F-CB4F-991C-F85D-DF70FE94A1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8" y="3532910"/>
            <a:ext cx="10502154" cy="1298333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10" descr="Logotyp för Sveriges kommuner och regioner.">
            <a:extLst>
              <a:ext uri="{FF2B5EF4-FFF2-40B4-BE49-F238E27FC236}">
                <a16:creationId xmlns:a16="http://schemas.microsoft.com/office/drawing/2014/main" id="{17796FAB-5CC3-0E60-5B43-A3F801C342E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99148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496677"/>
            <a:ext cx="4860396" cy="1237130"/>
          </a:xfrm>
        </p:spPr>
        <p:txBody>
          <a:bodyPr anchor="t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376890"/>
            <a:ext cx="5715000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652C4B-B8AE-4DA5-BC52-342EBCBE08BA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76598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utfallande bild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496677"/>
            <a:ext cx="4860396" cy="1237130"/>
          </a:xfrm>
        </p:spPr>
        <p:txBody>
          <a:bodyPr anchor="t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05FCD3-3492-4FFB-A5C1-DA3BA36D4976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9163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6B7ECA-1D98-5941-0D9F-78A0DEE612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7313612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403C0F-160C-B65B-3871-2ACB32EB28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9787" y="3187285"/>
            <a:ext cx="7313612" cy="3113623"/>
          </a:xfrm>
        </p:spPr>
        <p:txBody>
          <a:bodyPr>
            <a:noAutofit/>
          </a:bodyPr>
          <a:lstStyle>
            <a:lvl1pPr>
              <a:spcBef>
                <a:spcPts val="1400"/>
              </a:spcBef>
              <a:buSzPct val="100000"/>
              <a:defRPr sz="2200">
                <a:solidFill>
                  <a:schemeClr val="tx1"/>
                </a:solidFill>
              </a:defRPr>
            </a:lvl1pPr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sv-SE" dirty="0"/>
              <a:t>Punkt</a:t>
            </a:r>
          </a:p>
          <a:p>
            <a:pPr lvl="0"/>
            <a:r>
              <a:rPr lang="sv-SE" dirty="0"/>
              <a:t>Punkt</a:t>
            </a:r>
          </a:p>
          <a:p>
            <a:pPr lvl="0"/>
            <a:r>
              <a:rPr lang="sv-SE" dirty="0"/>
              <a:t>Punkt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F3B261-C52E-8B45-0008-0B077F1D4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41E8FB7-B1A9-4218-A760-3AA9472286D6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88B7B5-EF69-3921-497E-15058B57C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6B7F78-AA47-C9DF-0094-9C1331DD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27397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innehåll och utfallande bild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E62464-C2CC-D4CD-8E42-1AE2171EA2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130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SzPct val="100000"/>
              <a:buFont typeface="Arial" panose="020B0604020202020204" pitchFamily="34" charset="0"/>
              <a:buNone/>
              <a:defRPr lang="sv-SE" sz="2000" dirty="0">
                <a:solidFill>
                  <a:schemeClr val="tx1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3364698-0835-423A-9948-E889C242C3D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09269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Punkt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376890"/>
            <a:ext cx="5715000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495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med ram 1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C74D07D-CB4D-B35F-0B20-45DCD1B9AB45}"/>
              </a:ext>
            </a:extLst>
          </p:cNvPr>
          <p:cNvSpPr/>
          <p:nvPr userDrawn="1"/>
        </p:nvSpPr>
        <p:spPr>
          <a:xfrm>
            <a:off x="6096000" y="0"/>
            <a:ext cx="6110816" cy="6858000"/>
          </a:xfrm>
          <a:prstGeom prst="rect">
            <a:avLst/>
          </a:prstGeom>
          <a:solidFill>
            <a:srgbClr val="F0D7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83926" y="376890"/>
            <a:ext cx="5327073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22343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med ram 2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C74D07D-CB4D-B35F-0B20-45DCD1B9AB45}"/>
              </a:ext>
            </a:extLst>
          </p:cNvPr>
          <p:cNvSpPr/>
          <p:nvPr userDrawn="1"/>
        </p:nvSpPr>
        <p:spPr>
          <a:xfrm>
            <a:off x="6096000" y="0"/>
            <a:ext cx="611081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83926" y="376890"/>
            <a:ext cx="5327073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9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delar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>
                <a:solidFill>
                  <a:schemeClr val="tx1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Punkt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>
                <a:solidFill>
                  <a:schemeClr val="tx1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Punkt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5239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BD3A2D-C3B8-62B8-AF1E-AD8EC831B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10517188" cy="72000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40E6226-F84A-5475-055B-ADE93C881BB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187287"/>
            <a:ext cx="5157787" cy="434228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C54E97-E763-5645-7922-2BB02727C45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199" y="3685435"/>
            <a:ext cx="5157787" cy="262315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/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Punkt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59457F5-0317-53E5-88C0-332642591F3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3187285"/>
            <a:ext cx="5183188" cy="434229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36394C-F88B-388F-7B44-9D3864B4F25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199" y="3685433"/>
            <a:ext cx="5183188" cy="2623157"/>
          </a:xfrm>
        </p:spPr>
        <p:txBody>
          <a:bodyPr>
            <a:noAutofit/>
          </a:bodyPr>
          <a:lstStyle>
            <a:lvl1pPr>
              <a:spcBef>
                <a:spcPts val="1400"/>
              </a:spcBef>
              <a:defRPr sz="22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Punkt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FBEBD62-6F09-D6F3-BAA0-C3C1499B6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7F208342-5794-471C-9928-C29A6B39020D}" type="datetime1">
              <a:rPr lang="sv-SE" smtClean="0"/>
              <a:t>2024-03-20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3B9F0E4-33BA-36C9-94D4-F1833BC60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sv-SE"/>
              <a:t>Sidfottext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DBD612E-E8DF-683B-2AEF-25FD3D2B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4217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A06F26-AA62-DC77-6D81-51E1E3775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790006"/>
            <a:ext cx="4947401" cy="1325563"/>
          </a:xfrm>
        </p:spPr>
        <p:txBody>
          <a:bodyPr anchor="t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EACEB5A-C13E-77A7-81F0-AF722F507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EE4F49-EC76-4C2C-9B73-2EBF0DD89402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B4CC4B-BBBA-B3E1-B5BE-4336E1BC7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7755E0-6C68-55E2-93B7-3C2332903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836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4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0B6BFD76-59F2-2DED-DABF-5311B3B958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8" y="3532909"/>
            <a:ext cx="10502154" cy="1298333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7" descr="Logotyp för Sveriges Kommuner och regioner.">
            <a:extLst>
              <a:ext uri="{FF2B5EF4-FFF2-40B4-BE49-F238E27FC236}">
                <a16:creationId xmlns:a16="http://schemas.microsoft.com/office/drawing/2014/main" id="{D785EB06-58C0-D0BF-FDAB-A51277B1697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39926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339-1173-498E-B68E-150066B9F832}" type="datetime1">
              <a:rPr lang="sv-SE" smtClean="0"/>
              <a:t>2024-03-20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81398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med logga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1">
            <a:extLst>
              <a:ext uri="{FF2B5EF4-FFF2-40B4-BE49-F238E27FC236}">
                <a16:creationId xmlns:a16="http://schemas.microsoft.com/office/drawing/2014/main" id="{BD4E7ACA-DD34-312E-63AD-4C42C5D5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83" y="6364203"/>
            <a:ext cx="1051295" cy="365125"/>
          </a:xfrm>
        </p:spPr>
        <p:txBody>
          <a:bodyPr/>
          <a:lstStyle/>
          <a:p>
            <a:fld id="{36E1C339-1173-498E-B68E-150066B9F832}" type="datetime1">
              <a:rPr lang="sv-SE" smtClean="0"/>
              <a:t>2024-03-20</a:t>
            </a:fld>
            <a:endParaRPr lang="sv-SE"/>
          </a:p>
        </p:txBody>
      </p:sp>
      <p:sp>
        <p:nvSpPr>
          <p:cNvPr id="9" name="Platshållare för sidfot 2">
            <a:extLst>
              <a:ext uri="{FF2B5EF4-FFF2-40B4-BE49-F238E27FC236}">
                <a16:creationId xmlns:a16="http://schemas.microsoft.com/office/drawing/2014/main" id="{F49843CB-C0F3-CD2D-542C-3FE32B869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8008" y="6365427"/>
            <a:ext cx="3360626" cy="365125"/>
          </a:xfrm>
        </p:spPr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10" name="Platshållare för bildnummer 3">
            <a:extLst>
              <a:ext uri="{FF2B5EF4-FFF2-40B4-BE49-F238E27FC236}">
                <a16:creationId xmlns:a16="http://schemas.microsoft.com/office/drawing/2014/main" id="{97C9C3DA-4304-47F2-4E8F-C0B80AF735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30910" y="6364203"/>
            <a:ext cx="501007" cy="365125"/>
          </a:xfrm>
        </p:spPr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21307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 logga i färg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30D1-9B43-4A41-B3A1-206CB98018A1}" type="datetime1">
              <a:rPr lang="sv-SE" smtClean="0"/>
              <a:t>2024-03-20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A9979B33-E4C5-CC52-41BD-8785520D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76450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, vit logotyp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6280-E0FB-4999-93E9-BE8398A1CCBF}" type="datetime1">
              <a:rPr lang="sv-SE" smtClean="0"/>
              <a:t>2024-03-20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AD81AC03-04C0-6D6E-85D2-2EF894670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23189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på utfallande bild färglogga med block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30D1-9B43-4A41-B3A1-206CB98018A1}" type="datetime1">
              <a:rPr lang="sv-SE" smtClean="0"/>
              <a:t>2024-03-20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A9979B33-E4C5-CC52-41BD-8785520D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text 3">
            <a:extLst>
              <a:ext uri="{FF2B5EF4-FFF2-40B4-BE49-F238E27FC236}">
                <a16:creationId xmlns:a16="http://schemas.microsoft.com/office/drawing/2014/main" id="{7E5722EE-4741-26D2-2E7E-A7403FC0D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3334" y="0"/>
            <a:ext cx="4218856" cy="6610662"/>
          </a:xfrm>
          <a:solidFill>
            <a:srgbClr val="F0D7BF"/>
          </a:solidFill>
        </p:spPr>
        <p:txBody>
          <a:bodyPr/>
          <a:lstStyle>
            <a:lvl1pPr marL="0" indent="0">
              <a:buNone/>
              <a:defRPr sz="2000">
                <a:solidFill>
                  <a:srgbClr val="F0D7B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sv-SE" dirty="0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328590CC-9593-D2EC-5DB0-A2F7F8EB1F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0570" y="1379676"/>
            <a:ext cx="3883200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2D62D359-201E-6C2B-C39A-05398B436D37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7860569" y="2688522"/>
            <a:ext cx="3883200" cy="312899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Punkt</a:t>
            </a:r>
          </a:p>
        </p:txBody>
      </p:sp>
    </p:spTree>
    <p:extLst>
      <p:ext uri="{BB962C8B-B14F-4D97-AF65-F5344CB8AC3E}">
        <p14:creationId xmlns:p14="http://schemas.microsoft.com/office/powerpoint/2010/main" val="16288335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på utfallande bild vit logga med block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6280-E0FB-4999-93E9-BE8398A1CCBF}" type="datetime1">
              <a:rPr lang="sv-SE" smtClean="0"/>
              <a:t>2024-03-20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6D7C6E78-6124-E839-CC89-38F3188A7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8230" y="0"/>
            <a:ext cx="4218856" cy="6610662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B16DE1DE-6D30-D722-D298-1A0D690F39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466" y="1379676"/>
            <a:ext cx="3883200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B1D4AA01-1363-9DFE-0FBA-2B8E669BB60E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395465" y="2688522"/>
            <a:ext cx="3883200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AD81AC03-04C0-6D6E-85D2-2EF894670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94013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mycket text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/>
            </a:lvl1pPr>
          </a:lstStyle>
          <a:p>
            <a:pPr marL="228600" lvl="0" indent="-228600"/>
            <a:r>
              <a:rPr lang="sv-SE" dirty="0"/>
              <a:t>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/>
            </a:lvl1pPr>
          </a:lstStyle>
          <a:p>
            <a:pPr marL="228600" lvl="0" indent="-228600"/>
            <a:r>
              <a:rPr lang="sv-SE" dirty="0"/>
              <a:t>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3916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1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85826"/>
            <a:ext cx="10502154" cy="2145418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96196"/>
            <a:ext cx="10502154" cy="1065333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accent3"/>
                </a:solidFill>
                <a:latin typeface="AvenirNext LT Pro Regular" panose="020B05040202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8118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2 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668555"/>
            <a:ext cx="4881283" cy="1683735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422371"/>
            <a:ext cx="4881283" cy="864524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accent3"/>
                </a:solidFill>
                <a:latin typeface="AvenirNext LT Pro Regular" panose="020B05040202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0445CA6-69A4-3DDB-6AED-AB4BF85157E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0125444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3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CD2122F-CB4F-991C-F85D-DF70FE94A1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8" y="3532910"/>
            <a:ext cx="10502154" cy="1298333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bg1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10" descr="Logotyp för Sveriges kommuner och regioner.">
            <a:extLst>
              <a:ext uri="{FF2B5EF4-FFF2-40B4-BE49-F238E27FC236}">
                <a16:creationId xmlns:a16="http://schemas.microsoft.com/office/drawing/2014/main" id="{17796FAB-5CC3-0E60-5B43-A3F801C342E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950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1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59417"/>
            <a:ext cx="9557084" cy="1368000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65507"/>
            <a:ext cx="9562862" cy="924768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chemeClr val="accent5"/>
                </a:solidFill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6E9020EF-984C-486A-898E-1ED7325E1C64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5297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4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0B6BFD76-59F2-2DED-DABF-5311B3B958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8" y="3532909"/>
            <a:ext cx="10502154" cy="1298333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7" descr="Logotyp för Sveriges Kommuner och regioner.">
            <a:extLst>
              <a:ext uri="{FF2B5EF4-FFF2-40B4-BE49-F238E27FC236}">
                <a16:creationId xmlns:a16="http://schemas.microsoft.com/office/drawing/2014/main" id="{D785EB06-58C0-D0BF-FDAB-A51277B1697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25833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1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59417"/>
            <a:ext cx="9557084" cy="1368000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65507"/>
            <a:ext cx="9562862" cy="924768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chemeClr val="accent3"/>
                </a:solidFill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6E9020EF-984C-486A-898E-1ED7325E1C64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28106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2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981999"/>
            <a:ext cx="5701553" cy="2145418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65507"/>
            <a:ext cx="5707904" cy="924768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chemeClr val="accent3"/>
                </a:solidFill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58E89344-CD34-4286-AAC5-3EF9AF06EAFC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26661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496677"/>
            <a:ext cx="4860396" cy="1237130"/>
          </a:xfrm>
        </p:spPr>
        <p:txBody>
          <a:bodyPr anchor="t">
            <a:noAutofit/>
          </a:bodyPr>
          <a:lstStyle>
            <a:lvl1pPr>
              <a:defRPr sz="56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376890"/>
            <a:ext cx="5715000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8652C4B-B8AE-4DA5-BC52-342EBCBE08BA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78382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utfallande bild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496677"/>
            <a:ext cx="4860396" cy="1237130"/>
          </a:xfrm>
        </p:spPr>
        <p:txBody>
          <a:bodyPr anchor="t">
            <a:noAutofit/>
          </a:bodyPr>
          <a:lstStyle>
            <a:lvl1pPr>
              <a:defRPr sz="56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5D05FCD3-3492-4FFB-A5C1-DA3BA36D4976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2679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6B7ECA-1D98-5941-0D9F-78A0DEE612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7313612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403C0F-160C-B65B-3871-2ACB32EB28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9787" y="3187285"/>
            <a:ext cx="7313612" cy="3113623"/>
          </a:xfrm>
        </p:spPr>
        <p:txBody>
          <a:bodyPr>
            <a:noAutofit/>
          </a:bodyPr>
          <a:lstStyle>
            <a:lvl1pPr>
              <a:spcBef>
                <a:spcPts val="1400"/>
              </a:spcBef>
              <a:buSzPct val="100000"/>
              <a:defRPr sz="2200">
                <a:solidFill>
                  <a:schemeClr val="accent3"/>
                </a:solidFill>
              </a:defRPr>
            </a:lvl1pPr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sv-SE"/>
              <a:t>Punkt</a:t>
            </a:r>
          </a:p>
          <a:p>
            <a:pPr lvl="0"/>
            <a:r>
              <a:rPr lang="sv-SE"/>
              <a:t>Punkt</a:t>
            </a:r>
          </a:p>
          <a:p>
            <a:pPr lvl="0"/>
            <a:r>
              <a:rPr lang="sv-SE"/>
              <a:t>Punkt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F3B261-C52E-8B45-0008-0B077F1D4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141E8FB7-B1A9-4218-A760-3AA9472286D6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88B7B5-EF69-3921-497E-15058B57C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6B7F78-AA47-C9DF-0094-9C1331DD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91036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innehåll och utfallande bild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E62464-C2CC-D4CD-8E42-1AE2171EA2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130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sv-SE" sz="2000" dirty="0">
                <a:solidFill>
                  <a:schemeClr val="accent3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3364698-0835-423A-9948-E889C242C3D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22102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Punkt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376890"/>
            <a:ext cx="5715000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27931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med ram 1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C74D07D-CB4D-B35F-0B20-45DCD1B9AB45}"/>
              </a:ext>
            </a:extLst>
          </p:cNvPr>
          <p:cNvSpPr/>
          <p:nvPr userDrawn="1"/>
        </p:nvSpPr>
        <p:spPr>
          <a:xfrm>
            <a:off x="6096000" y="0"/>
            <a:ext cx="6110816" cy="6858000"/>
          </a:xfrm>
          <a:prstGeom prst="rect">
            <a:avLst/>
          </a:prstGeom>
          <a:solidFill>
            <a:srgbClr val="FFCEC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3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accent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83926" y="376890"/>
            <a:ext cx="5327073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2985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med ram 2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C74D07D-CB4D-B35F-0B20-45DCD1B9AB45}"/>
              </a:ext>
            </a:extLst>
          </p:cNvPr>
          <p:cNvSpPr/>
          <p:nvPr userDrawn="1"/>
        </p:nvSpPr>
        <p:spPr>
          <a:xfrm>
            <a:off x="6096000" y="0"/>
            <a:ext cx="611081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3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83926" y="376890"/>
            <a:ext cx="5327073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258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2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981999"/>
            <a:ext cx="5701553" cy="2145418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65507"/>
            <a:ext cx="5707904" cy="924768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chemeClr val="accent5"/>
                </a:solidFill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58E89344-CD34-4286-AAC5-3EF9AF06EAFC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73623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delar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>
                <a:solidFill>
                  <a:schemeClr val="accent3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Punkt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>
                <a:solidFill>
                  <a:schemeClr val="accent3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Punkt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47620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BD3A2D-C3B8-62B8-AF1E-AD8EC831B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10517188" cy="720000"/>
          </a:xfrm>
        </p:spPr>
        <p:txBody>
          <a:bodyPr anchor="b">
            <a:noAutofit/>
          </a:bodyPr>
          <a:lstStyle>
            <a:lvl1pPr>
              <a:defRPr sz="4000"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40E6226-F84A-5475-055B-ADE93C881BB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187287"/>
            <a:ext cx="5157787" cy="434228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C54E97-E763-5645-7922-2BB02727C45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199" y="3685435"/>
            <a:ext cx="5157787" cy="262315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/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Punkt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59457F5-0317-53E5-88C0-332642591F3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3187285"/>
            <a:ext cx="5183188" cy="434229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36394C-F88B-388F-7B44-9D3864B4F25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199" y="3685433"/>
            <a:ext cx="5183188" cy="2623157"/>
          </a:xfrm>
        </p:spPr>
        <p:txBody>
          <a:bodyPr>
            <a:noAutofit/>
          </a:bodyPr>
          <a:lstStyle>
            <a:lvl1pPr>
              <a:spcBef>
                <a:spcPts val="1400"/>
              </a:spcBef>
              <a:defRPr sz="22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Punkt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FBEBD62-6F09-D6F3-BAA0-C3C1499B6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7F208342-5794-471C-9928-C29A6B39020D}" type="datetime1">
              <a:rPr lang="sv-SE" smtClean="0"/>
              <a:t>2024-03-20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3B9F0E4-33BA-36C9-94D4-F1833BC60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sv-SE"/>
              <a:t>Sidfottext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DBD612E-E8DF-683B-2AEF-25FD3D2B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24515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A06F26-AA62-DC77-6D81-51E1E3775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790006"/>
            <a:ext cx="4947401" cy="1325563"/>
          </a:xfrm>
        </p:spPr>
        <p:txBody>
          <a:bodyPr anchor="t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EACEB5A-C13E-77A7-81F0-AF722F507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21EE4F49-EC76-4C2C-9B73-2EBF0DD89402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B4CC4B-BBBA-B3E1-B5BE-4336E1BC7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7755E0-6C68-55E2-93B7-3C2332903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429322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339-1173-498E-B68E-150066B9F832}" type="datetime1">
              <a:rPr lang="sv-SE" smtClean="0"/>
              <a:t>2024-03-20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67653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med logga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1">
            <a:extLst>
              <a:ext uri="{FF2B5EF4-FFF2-40B4-BE49-F238E27FC236}">
                <a16:creationId xmlns:a16="http://schemas.microsoft.com/office/drawing/2014/main" id="{BD4E7ACA-DD34-312E-63AD-4C42C5D5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83" y="6364203"/>
            <a:ext cx="1051295" cy="365125"/>
          </a:xfrm>
        </p:spPr>
        <p:txBody>
          <a:bodyPr/>
          <a:lstStyle/>
          <a:p>
            <a:fld id="{36E1C339-1173-498E-B68E-150066B9F832}" type="datetime1">
              <a:rPr lang="sv-SE" smtClean="0"/>
              <a:t>2024-03-20</a:t>
            </a:fld>
            <a:endParaRPr lang="sv-SE"/>
          </a:p>
        </p:txBody>
      </p:sp>
      <p:sp>
        <p:nvSpPr>
          <p:cNvPr id="9" name="Platshållare för sidfot 2">
            <a:extLst>
              <a:ext uri="{FF2B5EF4-FFF2-40B4-BE49-F238E27FC236}">
                <a16:creationId xmlns:a16="http://schemas.microsoft.com/office/drawing/2014/main" id="{F49843CB-C0F3-CD2D-542C-3FE32B869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8008" y="6365427"/>
            <a:ext cx="3360626" cy="365125"/>
          </a:xfrm>
        </p:spPr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10" name="Platshållare för bildnummer 3">
            <a:extLst>
              <a:ext uri="{FF2B5EF4-FFF2-40B4-BE49-F238E27FC236}">
                <a16:creationId xmlns:a16="http://schemas.microsoft.com/office/drawing/2014/main" id="{97C9C3DA-4304-47F2-4E8F-C0B80AF735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30910" y="6364203"/>
            <a:ext cx="501007" cy="365125"/>
          </a:xfrm>
        </p:spPr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624974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 logga i färg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30D1-9B43-4A41-B3A1-206CB98018A1}" type="datetime1">
              <a:rPr lang="sv-SE" smtClean="0"/>
              <a:t>2024-03-20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A9979B33-E4C5-CC52-41BD-8785520D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015268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, vit logotyp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6280-E0FB-4999-93E9-BE8398A1CCBF}" type="datetime1">
              <a:rPr lang="sv-SE" smtClean="0"/>
              <a:t>2024-03-20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AD81AC03-04C0-6D6E-85D2-2EF894670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6373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på utfallande bild färglogga med block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23E830D1-9B43-4A41-B3A1-206CB98018A1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A9979B33-E4C5-CC52-41BD-8785520D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text 3">
            <a:extLst>
              <a:ext uri="{FF2B5EF4-FFF2-40B4-BE49-F238E27FC236}">
                <a16:creationId xmlns:a16="http://schemas.microsoft.com/office/drawing/2014/main" id="{7E5722EE-4741-26D2-2E7E-A7403FC0D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3334" y="0"/>
            <a:ext cx="4218856" cy="6610662"/>
          </a:xfrm>
          <a:solidFill>
            <a:srgbClr val="FFCEC6"/>
          </a:solidFill>
        </p:spPr>
        <p:txBody>
          <a:bodyPr/>
          <a:lstStyle>
            <a:lvl1pPr marL="0" indent="0">
              <a:buNone/>
              <a:defRPr sz="2000">
                <a:solidFill>
                  <a:srgbClr val="FFCEC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328590CC-9593-D2EC-5DB0-A2F7F8EB1F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0570" y="1379676"/>
            <a:ext cx="3883200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2D62D359-201E-6C2B-C39A-05398B436D37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7860569" y="2688522"/>
            <a:ext cx="3883200" cy="312899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solidFill>
                  <a:schemeClr val="accent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Punkt</a:t>
            </a:r>
          </a:p>
        </p:txBody>
      </p:sp>
    </p:spTree>
    <p:extLst>
      <p:ext uri="{BB962C8B-B14F-4D97-AF65-F5344CB8AC3E}">
        <p14:creationId xmlns:p14="http://schemas.microsoft.com/office/powerpoint/2010/main" val="298653842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på utfallande bild vit logga med block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B366280-E0FB-4999-93E9-BE8398A1CCBF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6D7C6E78-6124-E839-CC89-38F3188A7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8230" y="0"/>
            <a:ext cx="4218856" cy="6610662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B16DE1DE-6D30-D722-D298-1A0D690F39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466" y="1379676"/>
            <a:ext cx="3883200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bg1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B1D4AA01-1363-9DFE-0FBA-2B8E669BB60E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395465" y="2688522"/>
            <a:ext cx="3883200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AD81AC03-04C0-6D6E-85D2-2EF894670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460860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mycket text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>
                <a:solidFill>
                  <a:schemeClr val="accent3"/>
                </a:solidFill>
              </a:defRPr>
            </a:lvl1pPr>
          </a:lstStyle>
          <a:p>
            <a:pPr marL="228600" lvl="0" indent="-228600"/>
            <a:r>
              <a:rPr lang="sv-SE" dirty="0"/>
              <a:t>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>
                <a:solidFill>
                  <a:schemeClr val="accent3"/>
                </a:solidFill>
              </a:defRPr>
            </a:lvl1pPr>
          </a:lstStyle>
          <a:p>
            <a:pPr marL="228600" lvl="0" indent="-228600"/>
            <a:r>
              <a:rPr lang="sv-SE" dirty="0"/>
              <a:t>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4102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496677"/>
            <a:ext cx="4860396" cy="1237130"/>
          </a:xfrm>
        </p:spPr>
        <p:txBody>
          <a:bodyPr anchor="t">
            <a:noAutofit/>
          </a:bodyPr>
          <a:lstStyle>
            <a:lvl1pPr>
              <a:defRPr sz="56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376890"/>
            <a:ext cx="5715000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8652C4B-B8AE-4DA5-BC52-342EBCBE08BA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29723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85826"/>
            <a:ext cx="10502154" cy="2145418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96196"/>
            <a:ext cx="10502154" cy="1065333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AvenirNext LT Pro Regular" panose="020B05040202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27787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59417"/>
            <a:ext cx="9557084" cy="1368000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65507"/>
            <a:ext cx="9562862" cy="924768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AvenirNext LT Pro Regular" panose="020B07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E9020EF-984C-486A-898E-1ED7325E1C64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4241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6B7ECA-1D98-5941-0D9F-78A0DEE612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7313612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403C0F-160C-B65B-3871-2ACB32EB28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9787" y="3187285"/>
            <a:ext cx="7313612" cy="3113623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/>
            </a:lvl1pPr>
          </a:lstStyle>
          <a:p>
            <a:pPr marL="228600" lvl="0" indent="-228600"/>
            <a:r>
              <a:rPr lang="sv-SE" dirty="0"/>
              <a:t>Punkt</a:t>
            </a:r>
          </a:p>
          <a:p>
            <a:pPr marL="228600" lvl="0" indent="-228600"/>
            <a:r>
              <a:rPr lang="sv-SE" dirty="0"/>
              <a:t>Punkt</a:t>
            </a:r>
          </a:p>
          <a:p>
            <a:pPr marL="228600" lvl="0" indent="-228600"/>
            <a:r>
              <a:rPr lang="sv-SE" dirty="0"/>
              <a:t>Punkt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F3B261-C52E-8B45-0008-0B077F1D4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41E8FB7-B1A9-4218-A760-3AA9472286D6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88B7B5-EF69-3921-497E-15058B57C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6B7F78-AA47-C9DF-0094-9C1331DD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806303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/>
            </a:lvl1pPr>
          </a:lstStyle>
          <a:p>
            <a:pPr marL="228600" lvl="0" indent="-228600"/>
            <a:r>
              <a:rPr lang="sv-SE" dirty="0"/>
              <a:t>Punkt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/>
            </a:lvl1pPr>
          </a:lstStyle>
          <a:p>
            <a:pPr marL="228600" lvl="0" indent="-228600"/>
            <a:r>
              <a:rPr lang="sv-SE"/>
              <a:t>Punkt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77176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BD3A2D-C3B8-62B8-AF1E-AD8EC831B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10517188" cy="72000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40E6226-F84A-5475-055B-ADE93C881BB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187287"/>
            <a:ext cx="5157787" cy="434228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C54E97-E763-5645-7922-2BB02727C45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199" y="3685435"/>
            <a:ext cx="5157787" cy="262315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/>
            </a:lvl1pPr>
          </a:lstStyle>
          <a:p>
            <a:pPr marL="228600" lvl="0" indent="-228600"/>
            <a:r>
              <a:rPr lang="sv-SE" dirty="0"/>
              <a:t>Punkt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59457F5-0317-53E5-88C0-332642591F3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3187285"/>
            <a:ext cx="5183188" cy="434229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36394C-F88B-388F-7B44-9D3864B4F25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199" y="3685433"/>
            <a:ext cx="5183188" cy="262315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/>
            </a:lvl1pPr>
          </a:lstStyle>
          <a:p>
            <a:pPr marL="228600" lvl="0" indent="-228600"/>
            <a:r>
              <a:rPr lang="sv-SE" dirty="0"/>
              <a:t>Punkt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FBEBD62-6F09-D6F3-BAA0-C3C1499B6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7F208342-5794-471C-9928-C29A6B39020D}" type="datetime1">
              <a:rPr lang="sv-SE" smtClean="0"/>
              <a:t>2024-03-20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3B9F0E4-33BA-36C9-94D4-F1833BC60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sv-SE"/>
              <a:t>Sidfottext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DBD612E-E8DF-683B-2AEF-25FD3D2B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202603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A06F26-AA62-DC77-6D81-51E1E3775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790006"/>
            <a:ext cx="4947401" cy="1325563"/>
          </a:xfrm>
        </p:spPr>
        <p:txBody>
          <a:bodyPr anchor="t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EACEB5A-C13E-77A7-81F0-AF722F507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EE4F49-EC76-4C2C-9B73-2EBF0DD89402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B4CC4B-BBBA-B3E1-B5BE-4336E1BC7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7755E0-6C68-55E2-93B7-3C2332903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83533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mycke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/>
            </a:lvl1pPr>
          </a:lstStyle>
          <a:p>
            <a:pPr marL="228600" lvl="0" indent="-228600"/>
            <a:r>
              <a:rPr lang="sv-SE" dirty="0"/>
              <a:t>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/>
            </a:lvl1pPr>
          </a:lstStyle>
          <a:p>
            <a:pPr marL="228600" lvl="0" indent="-228600"/>
            <a:r>
              <a:rPr lang="sv-SE" dirty="0"/>
              <a:t>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10094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1 - rosa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85826"/>
            <a:ext cx="10502154" cy="2145418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96196"/>
            <a:ext cx="10502154" cy="1065333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accent3"/>
                </a:solidFill>
                <a:latin typeface="AvenirNext LT Pro Regular" panose="020B05040202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1DCAE3A-3628-AA66-EE6F-ACBB01D59A31}"/>
              </a:ext>
            </a:extLst>
          </p:cNvPr>
          <p:cNvSpPr/>
          <p:nvPr userDrawn="1"/>
        </p:nvSpPr>
        <p:spPr>
          <a:xfrm>
            <a:off x="407892" y="311234"/>
            <a:ext cx="430307" cy="547200"/>
          </a:xfrm>
          <a:prstGeom prst="rect">
            <a:avLst/>
          </a:prstGeom>
          <a:solidFill>
            <a:srgbClr val="FFEB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E0A9DF07-650B-EA03-2AC8-F9788F6C70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21"/>
          <a:stretch/>
        </p:blipFill>
        <p:spPr>
          <a:xfrm>
            <a:off x="407892" y="311234"/>
            <a:ext cx="430307" cy="54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196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1 - rosa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59417"/>
            <a:ext cx="9557084" cy="1368000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65507"/>
            <a:ext cx="9562862" cy="924768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chemeClr val="accent3"/>
                </a:solidFill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6E9020EF-984C-486A-898E-1ED7325E1C64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E02A5F06-A57A-2368-EC74-BCE598B2B4DF}"/>
              </a:ext>
            </a:extLst>
          </p:cNvPr>
          <p:cNvSpPr/>
          <p:nvPr userDrawn="1"/>
        </p:nvSpPr>
        <p:spPr>
          <a:xfrm>
            <a:off x="407892" y="311234"/>
            <a:ext cx="430307" cy="547200"/>
          </a:xfrm>
          <a:prstGeom prst="rect">
            <a:avLst/>
          </a:prstGeom>
          <a:solidFill>
            <a:srgbClr val="FFEB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DB6F0DDD-E13C-73A1-C740-024489736C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21"/>
          <a:stretch/>
        </p:blipFill>
        <p:spPr>
          <a:xfrm>
            <a:off x="407892" y="311234"/>
            <a:ext cx="430307" cy="54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743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rosa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6B7ECA-1D98-5941-0D9F-78A0DEE612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7313612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403C0F-160C-B65B-3871-2ACB32EB28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9787" y="3187285"/>
            <a:ext cx="7313612" cy="3113623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>
                <a:solidFill>
                  <a:schemeClr val="accent3"/>
                </a:solidFill>
              </a:defRPr>
            </a:lvl1pPr>
          </a:lstStyle>
          <a:p>
            <a:pPr marL="228600" lvl="0" indent="-228600"/>
            <a:r>
              <a:rPr lang="sv-SE"/>
              <a:t>Punkt</a:t>
            </a:r>
          </a:p>
          <a:p>
            <a:pPr marL="228600" lvl="0" indent="-228600"/>
            <a:r>
              <a:rPr lang="sv-SE"/>
              <a:t>Punkt</a:t>
            </a:r>
          </a:p>
          <a:p>
            <a:pPr marL="228600" lvl="0" indent="-228600"/>
            <a:r>
              <a:rPr lang="sv-SE"/>
              <a:t>Punkt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F3B261-C52E-8B45-0008-0B077F1D4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141E8FB7-B1A9-4218-A760-3AA9472286D6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88B7B5-EF69-3921-497E-15058B57C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6B7F78-AA47-C9DF-0094-9C1331DD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16D812B9-F6A9-571C-D1A1-7D9617D65E8F}"/>
              </a:ext>
            </a:extLst>
          </p:cNvPr>
          <p:cNvSpPr/>
          <p:nvPr userDrawn="1"/>
        </p:nvSpPr>
        <p:spPr>
          <a:xfrm>
            <a:off x="407892" y="311234"/>
            <a:ext cx="430307" cy="547200"/>
          </a:xfrm>
          <a:prstGeom prst="rect">
            <a:avLst/>
          </a:prstGeom>
          <a:solidFill>
            <a:srgbClr val="FFEB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95D3BEF7-130A-3CB2-523D-66CDDAC962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21"/>
          <a:stretch/>
        </p:blipFill>
        <p:spPr>
          <a:xfrm>
            <a:off x="407892" y="311234"/>
            <a:ext cx="430307" cy="54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05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utfallande bild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496677"/>
            <a:ext cx="4860396" cy="1237130"/>
          </a:xfrm>
        </p:spPr>
        <p:txBody>
          <a:bodyPr anchor="t">
            <a:noAutofit/>
          </a:bodyPr>
          <a:lstStyle>
            <a:lvl1pPr>
              <a:defRPr sz="56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5D05FCD3-3492-4FFB-A5C1-DA3BA36D4976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32384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delar - rosa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>
                <a:solidFill>
                  <a:schemeClr val="accent3"/>
                </a:solidFill>
              </a:defRPr>
            </a:lvl1pPr>
          </a:lstStyle>
          <a:p>
            <a:pPr marL="228600" lvl="0" indent="-228600"/>
            <a:r>
              <a:rPr lang="sv-SE" dirty="0"/>
              <a:t>Punkt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>
                <a:solidFill>
                  <a:schemeClr val="accent3"/>
                </a:solidFill>
              </a:defRPr>
            </a:lvl1pPr>
          </a:lstStyle>
          <a:p>
            <a:pPr marL="228600" lvl="0" indent="-228600"/>
            <a:r>
              <a:rPr lang="sv-SE"/>
              <a:t>Punkt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8E75080E-8CC5-BCE8-E07D-BCE231AD17CE}"/>
              </a:ext>
            </a:extLst>
          </p:cNvPr>
          <p:cNvSpPr/>
          <p:nvPr userDrawn="1"/>
        </p:nvSpPr>
        <p:spPr>
          <a:xfrm>
            <a:off x="407892" y="311234"/>
            <a:ext cx="430307" cy="547200"/>
          </a:xfrm>
          <a:prstGeom prst="rect">
            <a:avLst/>
          </a:prstGeom>
          <a:solidFill>
            <a:srgbClr val="FFEB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C08BD5B-DB82-C368-6D6C-E2CBFC0B61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21"/>
          <a:stretch/>
        </p:blipFill>
        <p:spPr>
          <a:xfrm>
            <a:off x="407892" y="311234"/>
            <a:ext cx="430307" cy="54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142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två delar - rosa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BD3A2D-C3B8-62B8-AF1E-AD8EC831B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10517188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40E6226-F84A-5475-055B-ADE93C881BB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187287"/>
            <a:ext cx="5157787" cy="434228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solidFill>
                  <a:schemeClr val="accent3"/>
                </a:solidFill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C54E97-E763-5645-7922-2BB02727C45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199" y="3685435"/>
            <a:ext cx="5157787" cy="262315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>
                <a:solidFill>
                  <a:schemeClr val="accent3"/>
                </a:solidFill>
              </a:defRPr>
            </a:lvl1pPr>
          </a:lstStyle>
          <a:p>
            <a:pPr marL="228600" lvl="0" indent="-228600"/>
            <a:r>
              <a:rPr lang="sv-SE" dirty="0"/>
              <a:t>Punkt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59457F5-0317-53E5-88C0-332642591F3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3187285"/>
            <a:ext cx="5183188" cy="434229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solidFill>
                  <a:schemeClr val="accent3"/>
                </a:solidFill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36394C-F88B-388F-7B44-9D3864B4F25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199" y="3685433"/>
            <a:ext cx="5183188" cy="262315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>
                <a:solidFill>
                  <a:schemeClr val="accent3"/>
                </a:solidFill>
              </a:defRPr>
            </a:lvl1pPr>
          </a:lstStyle>
          <a:p>
            <a:pPr marL="228600" lvl="0" indent="-228600"/>
            <a:r>
              <a:rPr lang="sv-SE"/>
              <a:t>Punkt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FBEBD62-6F09-D6F3-BAA0-C3C1499B6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7F208342-5794-471C-9928-C29A6B39020D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3B9F0E4-33BA-36C9-94D4-F1833BC60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DBD612E-E8DF-683B-2AEF-25FD3D2B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9152872-06B6-26CB-75F6-53668215E8C0}"/>
              </a:ext>
            </a:extLst>
          </p:cNvPr>
          <p:cNvSpPr/>
          <p:nvPr userDrawn="1"/>
        </p:nvSpPr>
        <p:spPr>
          <a:xfrm>
            <a:off x="407892" y="311234"/>
            <a:ext cx="430307" cy="547200"/>
          </a:xfrm>
          <a:prstGeom prst="rect">
            <a:avLst/>
          </a:prstGeom>
          <a:solidFill>
            <a:srgbClr val="FFEB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3490D183-736B-01C7-1E11-2F160058BA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21"/>
          <a:stretch/>
        </p:blipFill>
        <p:spPr>
          <a:xfrm>
            <a:off x="407892" y="311234"/>
            <a:ext cx="430307" cy="54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3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6B7ECA-1D98-5941-0D9F-78A0DEE612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7313612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403C0F-160C-B65B-3871-2ACB32EB28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9787" y="3187285"/>
            <a:ext cx="7313612" cy="3113623"/>
          </a:xfrm>
        </p:spPr>
        <p:txBody>
          <a:bodyPr>
            <a:noAutofit/>
          </a:bodyPr>
          <a:lstStyle>
            <a:lvl1pPr>
              <a:spcBef>
                <a:spcPts val="1400"/>
              </a:spcBef>
              <a:buSzPct val="100000"/>
              <a:defRPr sz="2200">
                <a:solidFill>
                  <a:schemeClr val="accent5"/>
                </a:solidFill>
              </a:defRPr>
            </a:lvl1pPr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sv-SE" dirty="0"/>
              <a:t>Punkt</a:t>
            </a:r>
          </a:p>
          <a:p>
            <a:pPr lvl="0"/>
            <a:r>
              <a:rPr lang="sv-SE" dirty="0"/>
              <a:t>Punkt</a:t>
            </a:r>
          </a:p>
          <a:p>
            <a:pPr lvl="0"/>
            <a:r>
              <a:rPr lang="sv-SE" dirty="0"/>
              <a:t>Punkt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F3B261-C52E-8B45-0008-0B077F1D4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141E8FB7-B1A9-4218-A760-3AA9472286D6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88B7B5-EF69-3921-497E-15058B57C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6B7F78-AA47-C9DF-0094-9C1331DD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60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slideLayout" Target="../slideLayouts/slideLayout4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1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49.xml"/><Relationship Id="rId21" Type="http://schemas.openxmlformats.org/officeDocument/2006/relationships/slideLayout" Target="../slideLayouts/slideLayout67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17" Type="http://schemas.openxmlformats.org/officeDocument/2006/relationships/slideLayout" Target="../slideLayouts/slideLayout63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48.xml"/><Relationship Id="rId16" Type="http://schemas.openxmlformats.org/officeDocument/2006/relationships/slideLayout" Target="../slideLayouts/slideLayout62.xml"/><Relationship Id="rId20" Type="http://schemas.openxmlformats.org/officeDocument/2006/relationships/slideLayout" Target="../slideLayouts/slideLayout66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24" Type="http://schemas.openxmlformats.org/officeDocument/2006/relationships/theme" Target="../theme/theme3.xml"/><Relationship Id="rId5" Type="http://schemas.openxmlformats.org/officeDocument/2006/relationships/slideLayout" Target="../slideLayouts/slideLayout51.xml"/><Relationship Id="rId15" Type="http://schemas.openxmlformats.org/officeDocument/2006/relationships/slideLayout" Target="../slideLayouts/slideLayout61.xml"/><Relationship Id="rId23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56.xml"/><Relationship Id="rId19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slideLayout" Target="../slideLayouts/slideLayout60.xml"/><Relationship Id="rId22" Type="http://schemas.openxmlformats.org/officeDocument/2006/relationships/slideLayout" Target="../slideLayouts/slideLayout6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793E63-731C-4489-4423-CB81F6C74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25080"/>
            <a:ext cx="7313612" cy="1237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994848-5D29-B231-E352-88E611499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28048"/>
            <a:ext cx="7313612" cy="3233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27DD33-0436-F20A-421B-A429BA7D8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083" y="6364203"/>
            <a:ext cx="1051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accent5"/>
                </a:solidFill>
                <a:latin typeface="AvenirNext LT Pro Regular" panose="020B0504020202020204" pitchFamily="34" charset="77"/>
              </a:defRPr>
            </a:lvl1pPr>
          </a:lstStyle>
          <a:p>
            <a:fld id="{5F6B0470-A8C6-4E2F-A7E4-2127E15D3394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673166-732E-ACFA-4AD6-5CBD34564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8008" y="6365427"/>
            <a:ext cx="3360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accent5"/>
                </a:solidFill>
                <a:latin typeface="AvenirNext LT Pro Regular" panose="020B0504020202020204" pitchFamily="34" charset="77"/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9851D9-8275-AE40-1CCB-78CA6FA4C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0910" y="6364203"/>
            <a:ext cx="501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accent5"/>
                </a:solidFill>
                <a:latin typeface="AvenirNext LT Pro Regular" panose="020B0504020202020204" pitchFamily="34" charset="77"/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 descr="Logotyp för Sveriges kommuner och regioner.">
            <a:extLst>
              <a:ext uri="{FF2B5EF4-FFF2-40B4-BE49-F238E27FC236}">
                <a16:creationId xmlns:a16="http://schemas.microsoft.com/office/drawing/2014/main" id="{820A498F-3CFE-A810-03F3-C4E9E84161D6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92" y="311234"/>
            <a:ext cx="1332000" cy="55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47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6" r:id="rId11"/>
    <p:sldLayoutId id="2147483802" r:id="rId12"/>
    <p:sldLayoutId id="2147483803" r:id="rId13"/>
    <p:sldLayoutId id="2147483757" r:id="rId14"/>
    <p:sldLayoutId id="2147483758" r:id="rId15"/>
    <p:sldLayoutId id="2147483754" r:id="rId16"/>
    <p:sldLayoutId id="2147483753" r:id="rId17"/>
    <p:sldLayoutId id="2147483801" r:id="rId18"/>
    <p:sldLayoutId id="2147483759" r:id="rId19"/>
    <p:sldLayoutId id="2147483760" r:id="rId20"/>
    <p:sldLayoutId id="2147483799" r:id="rId21"/>
    <p:sldLayoutId id="2147483800" r:id="rId22"/>
    <p:sldLayoutId id="2147483900" r:id="rId2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5"/>
          </a:solidFill>
          <a:latin typeface="AvenirNext LT Pro Bold" panose="020B05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5"/>
          </a:solidFill>
          <a:latin typeface="AvenirNext LT Pro Regular" panose="020B0504020202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5"/>
          </a:solidFill>
          <a:latin typeface="AvenirNext LT Pro Regular" panose="020B0504020202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5"/>
          </a:solidFill>
          <a:latin typeface="AvenirNext LT Pro Regular" panose="020B0504020202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5"/>
          </a:solidFill>
          <a:latin typeface="AvenirNext LT Pro Regular" panose="020B0504020202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5"/>
          </a:solidFill>
          <a:latin typeface="AvenirNext LT Pro Regular" panose="020B0504020202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793E63-731C-4489-4423-CB81F6C74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25080"/>
            <a:ext cx="7313612" cy="1237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994848-5D29-B231-E352-88E611499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28048"/>
            <a:ext cx="7313612" cy="3233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27DD33-0436-F20A-421B-A429BA7D8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083" y="6364203"/>
            <a:ext cx="1051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latin typeface="AvenirNext LT Pro Regular" panose="020B0504020202020204" pitchFamily="34" charset="77"/>
              </a:defRPr>
            </a:lvl1pPr>
          </a:lstStyle>
          <a:p>
            <a:fld id="{5F6B0470-A8C6-4E2F-A7E4-2127E15D3394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673166-732E-ACFA-4AD6-5CBD34564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8008" y="6365427"/>
            <a:ext cx="3360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venirNext LT Pro Regular" panose="020B0504020202020204" pitchFamily="34" charset="77"/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9851D9-8275-AE40-1CCB-78CA6FA4C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0910" y="6364203"/>
            <a:ext cx="501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AvenirNext LT Pro Regular" panose="020B0504020202020204" pitchFamily="34" charset="77"/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 descr="Logotyp för Sveriges kommuner och regioner.">
            <a:extLst>
              <a:ext uri="{FF2B5EF4-FFF2-40B4-BE49-F238E27FC236}">
                <a16:creationId xmlns:a16="http://schemas.microsoft.com/office/drawing/2014/main" id="{820A498F-3CFE-A810-03F3-C4E9E84161D6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92" y="311234"/>
            <a:ext cx="1332000" cy="55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17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  <p:sldLayoutId id="2147483822" r:id="rId18"/>
    <p:sldLayoutId id="2147483823" r:id="rId19"/>
    <p:sldLayoutId id="2147483824" r:id="rId20"/>
    <p:sldLayoutId id="2147483825" r:id="rId21"/>
    <p:sldLayoutId id="2147483826" r:id="rId22"/>
    <p:sldLayoutId id="2147483899" r:id="rId2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venirNext LT Pro Bold" panose="020B05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AvenirNext LT Pro Regular" panose="020B0504020202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AvenirNext LT Pro Regular" panose="020B0504020202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AvenirNext LT Pro Regular" panose="020B0504020202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AvenirNext LT Pro Regular" panose="020B0504020202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AvenirNext LT Pro Regular" panose="020B0504020202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793E63-731C-4489-4423-CB81F6C74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25080"/>
            <a:ext cx="7313612" cy="1237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994848-5D29-B231-E352-88E611499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28048"/>
            <a:ext cx="7313612" cy="3233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27DD33-0436-F20A-421B-A429BA7D8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083" y="6364203"/>
            <a:ext cx="1051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accent3"/>
                </a:solidFill>
                <a:latin typeface="AvenirNext LT Pro Regular" panose="020B0504020202020204" pitchFamily="34" charset="77"/>
              </a:defRPr>
            </a:lvl1pPr>
          </a:lstStyle>
          <a:p>
            <a:fld id="{5F6B0470-A8C6-4E2F-A7E4-2127E15D3394}" type="datetime1">
              <a:rPr lang="sv-SE" smtClean="0"/>
              <a:pPr/>
              <a:t>2024-03-20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673166-732E-ACFA-4AD6-5CBD34564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8008" y="6365427"/>
            <a:ext cx="3360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accent3"/>
                </a:solidFill>
                <a:latin typeface="AvenirNext LT Pro Regular" panose="020B0504020202020204" pitchFamily="34" charset="77"/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9851D9-8275-AE40-1CCB-78CA6FA4C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0910" y="6364203"/>
            <a:ext cx="501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accent3"/>
                </a:solidFill>
                <a:latin typeface="AvenirNext LT Pro Regular" panose="020B0504020202020204" pitchFamily="34" charset="77"/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 descr="Logotyp för Sveriges kommuner och regioner.">
            <a:extLst>
              <a:ext uri="{FF2B5EF4-FFF2-40B4-BE49-F238E27FC236}">
                <a16:creationId xmlns:a16="http://schemas.microsoft.com/office/drawing/2014/main" id="{820A498F-3CFE-A810-03F3-C4E9E84161D6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92" y="311234"/>
            <a:ext cx="1332000" cy="55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79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  <p:sldLayoutId id="2147483844" r:id="rId17"/>
    <p:sldLayoutId id="2147483845" r:id="rId18"/>
    <p:sldLayoutId id="2147483846" r:id="rId19"/>
    <p:sldLayoutId id="2147483847" r:id="rId20"/>
    <p:sldLayoutId id="2147483848" r:id="rId21"/>
    <p:sldLayoutId id="2147483849" r:id="rId22"/>
    <p:sldLayoutId id="2147483898" r:id="rId2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3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3"/>
          </a:solidFill>
          <a:latin typeface="AvenirNext LT Pro Regular" panose="020B0504020202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3"/>
          </a:solidFill>
          <a:latin typeface="AvenirNext LT Pro Regular" panose="020B0504020202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3"/>
          </a:solidFill>
          <a:latin typeface="AvenirNext LT Pro Regular" panose="020B0504020202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3"/>
          </a:solidFill>
          <a:latin typeface="AvenirNext LT Pro Regular" panose="020B0504020202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3"/>
          </a:solidFill>
          <a:latin typeface="AvenirNext LT Pro Regular" panose="020B0504020202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793E63-731C-4489-4423-CB81F6C74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25080"/>
            <a:ext cx="7313612" cy="1237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994848-5D29-B231-E352-88E611499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28048"/>
            <a:ext cx="7313612" cy="3233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lvl="0" indent="-228600"/>
            <a:r>
              <a:rPr lang="sv-SE" dirty="0"/>
              <a:t>Klicka här för att ändra format på bakgrundstexten</a:t>
            </a:r>
          </a:p>
          <a:p>
            <a:pPr marL="685800" lvl="1" indent="-228600"/>
            <a:r>
              <a:rPr lang="sv-SE" dirty="0"/>
              <a:t>Nivå två</a:t>
            </a:r>
          </a:p>
          <a:p>
            <a:pPr marL="1143000" lvl="2" indent="-228600"/>
            <a:r>
              <a:rPr lang="sv-SE" dirty="0"/>
              <a:t>Nivå tre</a:t>
            </a:r>
          </a:p>
          <a:p>
            <a:pPr marL="1600200" lvl="3" indent="-228600"/>
            <a:r>
              <a:rPr lang="sv-SE" dirty="0"/>
              <a:t>Nivå fyra</a:t>
            </a:r>
          </a:p>
          <a:p>
            <a:pPr marL="2057400" lvl="4" indent="-228600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27DD33-0436-F20A-421B-A429BA7D8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083" y="6364203"/>
            <a:ext cx="1051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latin typeface="AvenirNext LT Pro Regular" panose="020B0504020202020204" pitchFamily="34" charset="77"/>
              </a:defRPr>
            </a:lvl1pPr>
          </a:lstStyle>
          <a:p>
            <a:fld id="{5F6B0470-A8C6-4E2F-A7E4-2127E15D3394}" type="datetime1">
              <a:rPr lang="sv-SE" smtClean="0"/>
              <a:pPr/>
              <a:t>2024-03-20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673166-732E-ACFA-4AD6-5CBD34564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8008" y="6365427"/>
            <a:ext cx="3360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venirNext LT Pro Regular" panose="020B0504020202020204" pitchFamily="34" charset="77"/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9851D9-8275-AE40-1CCB-78CA6FA4C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0910" y="6364203"/>
            <a:ext cx="501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AvenirNext LT Pro Regular" panose="020B0504020202020204" pitchFamily="34" charset="77"/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 descr="Logotyp för Sveriges kommuner och regioner.">
            <a:extLst>
              <a:ext uri="{FF2B5EF4-FFF2-40B4-BE49-F238E27FC236}">
                <a16:creationId xmlns:a16="http://schemas.microsoft.com/office/drawing/2014/main" id="{820A498F-3CFE-A810-03F3-C4E9E84161D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92" y="311234"/>
            <a:ext cx="1332000" cy="55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93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5" r:id="rId2"/>
    <p:sldLayoutId id="2147483859" r:id="rId3"/>
    <p:sldLayoutId id="2147483864" r:id="rId4"/>
    <p:sldLayoutId id="2147483865" r:id="rId5"/>
    <p:sldLayoutId id="2147483866" r:id="rId6"/>
    <p:sldLayoutId id="2147483897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venirNext LT Pro Bold" panose="020B0504020202020204" pitchFamily="34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anose="020B0604020202020204" pitchFamily="34" charset="0"/>
        <a:buChar char="•"/>
        <a:defRPr lang="sv-SE" sz="2200" b="0" i="0" kern="1200">
          <a:solidFill>
            <a:schemeClr val="tx1"/>
          </a:solidFill>
          <a:latin typeface="AvenirNext LT Pro Regular" panose="020B0504020202020204" pitchFamily="34" charset="77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lang="sv-SE" sz="2200" b="0" i="0" kern="1200">
          <a:solidFill>
            <a:schemeClr val="tx1"/>
          </a:solidFill>
          <a:latin typeface="AvenirNext LT Pro Regular" panose="020B0504020202020204" pitchFamily="34" charset="77"/>
          <a:ea typeface="+mn-ea"/>
          <a:cs typeface="+mn-cs"/>
        </a:defRPr>
      </a:lvl2pPr>
      <a:lvl3pPr marL="1371600" indent="-4572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lang="sv-SE" sz="2200" b="0" i="0" kern="1200">
          <a:solidFill>
            <a:schemeClr val="tx1"/>
          </a:solidFill>
          <a:latin typeface="AvenirNext LT Pro Regular" panose="020B0504020202020204" pitchFamily="34" charset="77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lang="sv-SE" sz="2200" b="0" i="0" kern="1200">
          <a:solidFill>
            <a:schemeClr val="tx1"/>
          </a:solidFill>
          <a:latin typeface="AvenirNext LT Pro Regular" panose="020B0504020202020204" pitchFamily="34" charset="77"/>
          <a:ea typeface="+mn-ea"/>
          <a:cs typeface="+mn-cs"/>
        </a:defRPr>
      </a:lvl4pPr>
      <a:lvl5pPr marL="2286000" indent="-4572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lang="sv-SE" sz="2200" b="0" i="0" kern="1200">
          <a:solidFill>
            <a:schemeClr val="tx1"/>
          </a:solidFill>
          <a:latin typeface="AvenirNext LT Pro Regular" panose="020B0504020202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CEF181-8CF9-C7A8-B862-E528C9593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9254" y="142875"/>
            <a:ext cx="9134546" cy="935553"/>
          </a:xfrm>
        </p:spPr>
        <p:txBody>
          <a:bodyPr/>
          <a:lstStyle/>
          <a:p>
            <a:r>
              <a:rPr lang="sv-SE" dirty="0"/>
              <a:t>Kommunala lantmäterier (KLM), 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89407F-6071-2704-5E53-0F07CF95A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2" y="1461416"/>
            <a:ext cx="10968016" cy="5119007"/>
          </a:xfrm>
        </p:spPr>
        <p:txBody>
          <a:bodyPr/>
          <a:lstStyle/>
          <a:p>
            <a:r>
              <a:rPr lang="sv-SE" sz="2400" dirty="0"/>
              <a:t>De kommunala lantmäterimyndigheterna (KLM) ansvarar för lantmäteriförrättningar och bildande av samfällighetsföreningar inom den egna kommunen. Detta innebär att de handlägger ärenden om till exempel fastighetsbildning, fastighetsbestämning, särskild gränsutmärkning och fastighetsregistrering. </a:t>
            </a:r>
          </a:p>
          <a:p>
            <a:r>
              <a:rPr lang="sv-SE" sz="2400" dirty="0"/>
              <a:t>Det finns för närvarande 40 KLM i landet.</a:t>
            </a:r>
          </a:p>
          <a:p>
            <a:r>
              <a:rPr lang="sv-SE" sz="2400" dirty="0"/>
              <a:t>För övriga kommuner i landet är det statliga Lantmäteriet som handlägger dessa ärenden.</a:t>
            </a:r>
          </a:p>
          <a:p>
            <a:r>
              <a:rPr lang="sv-SE" sz="2400" dirty="0"/>
              <a:t>Det är viktigt att aldrig skriva kommunens namn som synonym till deras KLM. Det är en fristående myndighet i kommunen.</a:t>
            </a:r>
          </a:p>
          <a:p>
            <a:r>
              <a:rPr lang="sv-SE" sz="2400" dirty="0"/>
              <a:t>För att skilja KLM från det statliga lantmäteriet skriver vi vid behov ”kommunalt lantmäteriärende” och ”kommunalt lantmäteri”</a:t>
            </a:r>
          </a:p>
          <a:p>
            <a:r>
              <a:rPr lang="sv-SE" sz="2400" dirty="0"/>
              <a:t>I rapporter och webbportal skriver vi dock enbart ”Lantmäteri”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680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89407F-6071-2704-5E53-0F07CF95A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084" y="1299491"/>
            <a:ext cx="10781940" cy="5119007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Vilka kundgrupper ska mätas?</a:t>
            </a:r>
          </a:p>
          <a:p>
            <a:r>
              <a:rPr lang="sv-SE" sz="1800" dirty="0"/>
              <a:t>Samtliga kundgrupper ska ingå i mätningen (företagare, privatpersoner, ideella föreningar och offentliga organisationer), dvs. inte enbart företag</a:t>
            </a:r>
          </a:p>
          <a:p>
            <a:pPr marL="0" indent="0">
              <a:buNone/>
            </a:pPr>
            <a:r>
              <a:rPr lang="sv-SE" dirty="0"/>
              <a:t>Vilka respondenter ska få enkäten?</a:t>
            </a:r>
          </a:p>
          <a:p>
            <a:r>
              <a:rPr lang="sv-SE" sz="1800" dirty="0"/>
              <a:t>Den/de sökande som KLM har kontaktuppgifter till (kontaktperson, telefon och e-post) </a:t>
            </a:r>
          </a:p>
          <a:p>
            <a:r>
              <a:rPr lang="sv-SE" sz="1800" dirty="0"/>
              <a:t>Övriga sakägare exkluderas från mätningen (de kommer att få svårt att besvara vissa frågor i enkäten och det saknas ofta kontaktuppgifter till dem)</a:t>
            </a:r>
          </a:p>
          <a:p>
            <a:pPr marL="0" indent="0">
              <a:buNone/>
            </a:pPr>
            <a:r>
              <a:rPr lang="sv-SE" dirty="0"/>
              <a:t>Vilka typer av ärenden ska ingå i mätningen?</a:t>
            </a:r>
          </a:p>
          <a:p>
            <a:r>
              <a:rPr lang="sv-SE" sz="1800" dirty="0"/>
              <a:t>Alla typer av ärenden ska ingå</a:t>
            </a:r>
          </a:p>
          <a:p>
            <a:pPr marL="0" indent="0">
              <a:buNone/>
            </a:pPr>
            <a:r>
              <a:rPr lang="sv-SE" dirty="0"/>
              <a:t>När ska ärenden med kontaktuppgifter skickas in till upphandlad konsult?</a:t>
            </a:r>
          </a:p>
          <a:p>
            <a:r>
              <a:rPr lang="sv-SE" sz="1800" dirty="0"/>
              <a:t>De ska skickas till konsult så snart som möjligt efter att beslut tagits (månadsvis eller kvartalsvis) – ni ska inte vänta till laga kraft inträtt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69470A11-5048-59AD-32E9-B3A2EACC4AEC}"/>
              </a:ext>
            </a:extLst>
          </p:cNvPr>
          <p:cNvSpPr txBox="1"/>
          <p:nvPr/>
        </p:nvSpPr>
        <p:spPr>
          <a:xfrm>
            <a:off x="2143125" y="281256"/>
            <a:ext cx="88963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sv-SE" sz="4000" b="1" i="0" u="none" strike="noStrike" kern="1200" cap="none" spc="0" normalizeH="0" baseline="0" noProof="0" dirty="0">
                <a:ln>
                  <a:noFill/>
                </a:ln>
                <a:solidFill>
                  <a:srgbClr val="9A3324"/>
                </a:solidFill>
                <a:effectLst/>
                <a:uLnTx/>
                <a:uFillTx/>
                <a:latin typeface="AvenirNext LT Pro Bold" panose="020B0504020202020204" pitchFamily="34" charset="0"/>
                <a:ea typeface="+mj-ea"/>
                <a:cs typeface="+mj-cs"/>
              </a:rPr>
              <a:t>Kommunala lantmäterier (KLM), 2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136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D8E04069-F787-E622-F915-947598654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12" y="1214997"/>
            <a:ext cx="10502154" cy="5433575"/>
          </a:xfrm>
        </p:spPr>
        <p:txBody>
          <a:bodyPr/>
          <a:lstStyle/>
          <a:p>
            <a:r>
              <a:rPr lang="sv-SE" sz="2200" dirty="0"/>
              <a:t>Vilka bakgrundsvariabler (förutom de obligatoriska som gäller alla myndighetsområden i undersökningen) ska skickas till upphandlad konsult?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I ärendemallen lägger vi till en kolumn om kundbehov (privat bostadsbyggande, privat mark- och fastighetsutveckling osv.)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För att initialt inte lägga för stor arbetsbörda på KLM:erna, så hämtar vi INTE in några uppgifter om avgift/kostnad per ärende eller handläggningstid</a:t>
            </a:r>
          </a:p>
          <a:p>
            <a:r>
              <a:rPr lang="sv-SE" sz="2200" dirty="0"/>
              <a:t>Vilka anpassningar görs för Lantmäteri i den annars standardiserade enkäten för Insikt?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Fråga 1: ”I vilken bransch är ditt företag verksamt?” tas bort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Fråga 2: ”Hur många anställda finns det på din arbetsplats?” ställs enbart till företagare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Fråga 3: ”Vilket beslut togs av kommunen?” ändras till ”Vilket beslut togs av lantmäterimyndigheten?”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Fråga 3: Svarsalternativen ändras till följande: C) Om ditt ärende gällde lantmäteri: a) Enligt ansökan/positivt beslut, b) Delvis enligt ansökan/delvis positivt beslut, c) Nekat/negativt beslut, d) Vet ej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Fråga 4: ” Vilket var ditt huvudsakliga kommunikationssätt med oss i detta ärende?”. Svarsalternativet ”Personligt möte” ändras till ”Personligt möte/sammanträde”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Frågorna 7 och 20 skriver vi lantmäterimyndighet i stället för kommun i frågeställningarna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200" dirty="0"/>
          </a:p>
          <a:p>
            <a:endParaRPr lang="sv-SE" sz="1800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C4CAD42-9C20-76ED-0BA5-8BE7BB6F9896}"/>
              </a:ext>
            </a:extLst>
          </p:cNvPr>
          <p:cNvSpPr txBox="1"/>
          <p:nvPr/>
        </p:nvSpPr>
        <p:spPr>
          <a:xfrm>
            <a:off x="2441713" y="209428"/>
            <a:ext cx="93262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sv-SE" sz="4000" b="1" i="0" u="none" strike="noStrike" kern="1200" cap="none" spc="0" normalizeH="0" baseline="0" noProof="0" dirty="0">
                <a:ln>
                  <a:noFill/>
                </a:ln>
                <a:solidFill>
                  <a:srgbClr val="9A3324"/>
                </a:solidFill>
                <a:effectLst/>
                <a:uLnTx/>
                <a:uFillTx/>
                <a:latin typeface="AvenirNext LT Pro Bold" panose="020B0504020202020204" pitchFamily="34" charset="0"/>
                <a:ea typeface="+mj-ea"/>
                <a:cs typeface="+mj-cs"/>
              </a:rPr>
              <a:t>Kommunala lantmäterier (KLM), 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9679095"/>
      </p:ext>
    </p:extLst>
  </p:cSld>
  <p:clrMapOvr>
    <a:masterClrMapping/>
  </p:clrMapOvr>
</p:sld>
</file>

<file path=ppt/theme/theme1.xml><?xml version="1.0" encoding="utf-8"?>
<a:theme xmlns:a="http://schemas.openxmlformats.org/drawingml/2006/main" name="Gröna bilder">
  <a:themeElements>
    <a:clrScheme name="SKR 202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39325"/>
      </a:accent1>
      <a:accent2>
        <a:srgbClr val="FF7C5D"/>
      </a:accent2>
      <a:accent3>
        <a:srgbClr val="9A3324"/>
      </a:accent3>
      <a:accent4>
        <a:srgbClr val="154F80"/>
      </a:accent4>
      <a:accent5>
        <a:srgbClr val="115E67"/>
      </a:accent5>
      <a:accent6>
        <a:srgbClr val="7E5475"/>
      </a:accent6>
      <a:hlink>
        <a:srgbClr val="0563C1"/>
      </a:hlink>
      <a:folHlink>
        <a:srgbClr val="954F72"/>
      </a:folHlink>
    </a:clrScheme>
    <a:fontScheme name="SKR 2024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KR_2024 ny 2" id="{896DBAC3-465A-2E43-BF4E-BA85D6103C51}" vid="{8151F859-4A47-154B-9E89-D166D37E85A3}"/>
    </a:ext>
  </a:extLst>
</a:theme>
</file>

<file path=ppt/theme/theme2.xml><?xml version="1.0" encoding="utf-8"?>
<a:theme xmlns:a="http://schemas.openxmlformats.org/drawingml/2006/main" name="Beiga bilder">
  <a:themeElements>
    <a:clrScheme name="SKR 202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39325"/>
      </a:accent1>
      <a:accent2>
        <a:srgbClr val="FF7C5D"/>
      </a:accent2>
      <a:accent3>
        <a:srgbClr val="9A3324"/>
      </a:accent3>
      <a:accent4>
        <a:srgbClr val="154F80"/>
      </a:accent4>
      <a:accent5>
        <a:srgbClr val="115E67"/>
      </a:accent5>
      <a:accent6>
        <a:srgbClr val="7E5475"/>
      </a:accent6>
      <a:hlink>
        <a:srgbClr val="0563C1"/>
      </a:hlink>
      <a:folHlink>
        <a:srgbClr val="954F72"/>
      </a:folHlink>
    </a:clrScheme>
    <a:fontScheme name="SKR PPT">
      <a:majorFont>
        <a:latin typeface="AvenirNext LT Pro 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KR_2024 ny 2" id="{896DBAC3-465A-2E43-BF4E-BA85D6103C51}" vid="{9246AEA8-C76D-F44B-B4C6-6F7BE6AF0148}"/>
    </a:ext>
  </a:extLst>
</a:theme>
</file>

<file path=ppt/theme/theme3.xml><?xml version="1.0" encoding="utf-8"?>
<a:theme xmlns:a="http://schemas.openxmlformats.org/drawingml/2006/main" name="Rosa bilder">
  <a:themeElements>
    <a:clrScheme name="SKR 202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39325"/>
      </a:accent1>
      <a:accent2>
        <a:srgbClr val="FF7C5D"/>
      </a:accent2>
      <a:accent3>
        <a:srgbClr val="9A3324"/>
      </a:accent3>
      <a:accent4>
        <a:srgbClr val="154F80"/>
      </a:accent4>
      <a:accent5>
        <a:srgbClr val="115E67"/>
      </a:accent5>
      <a:accent6>
        <a:srgbClr val="7E5475"/>
      </a:accent6>
      <a:hlink>
        <a:srgbClr val="0563C1"/>
      </a:hlink>
      <a:folHlink>
        <a:srgbClr val="954F72"/>
      </a:folHlink>
    </a:clrScheme>
    <a:fontScheme name="SKR PPT">
      <a:majorFont>
        <a:latin typeface="AvenirNext LT Pro 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KR_2024 ny 2" id="{896DBAC3-465A-2E43-BF4E-BA85D6103C51}" vid="{73020711-8881-544C-80D7-8B475ACF65FF}"/>
    </a:ext>
  </a:extLst>
</a:theme>
</file>

<file path=ppt/theme/theme4.xml><?xml version="1.0" encoding="utf-8"?>
<a:theme xmlns:a="http://schemas.openxmlformats.org/drawingml/2006/main" name="Specialbilder">
  <a:themeElements>
    <a:clrScheme name="SKR 202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39325"/>
      </a:accent1>
      <a:accent2>
        <a:srgbClr val="FF7C5D"/>
      </a:accent2>
      <a:accent3>
        <a:srgbClr val="9A3324"/>
      </a:accent3>
      <a:accent4>
        <a:srgbClr val="154F80"/>
      </a:accent4>
      <a:accent5>
        <a:srgbClr val="115E67"/>
      </a:accent5>
      <a:accent6>
        <a:srgbClr val="7E5475"/>
      </a:accent6>
      <a:hlink>
        <a:srgbClr val="0563C1"/>
      </a:hlink>
      <a:folHlink>
        <a:srgbClr val="954F72"/>
      </a:folHlink>
    </a:clrScheme>
    <a:fontScheme name="SKR PPT">
      <a:majorFont>
        <a:latin typeface="AvenirNext LT Pro 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KR_2024 ny 2" id="{896DBAC3-465A-2E43-BF4E-BA85D6103C51}" vid="{2B24FA89-E747-2644-B2F8-2B090D827B9E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7BA1582E593841BBD1B0B2B78E6F5F" ma:contentTypeVersion="4" ma:contentTypeDescription="Skapa ett nytt dokument." ma:contentTypeScope="" ma:versionID="d7d7bf975ba5a86a391d5a793a275ea7">
  <xsd:schema xmlns:xsd="http://www.w3.org/2001/XMLSchema" xmlns:xs="http://www.w3.org/2001/XMLSchema" xmlns:p="http://schemas.microsoft.com/office/2006/metadata/properties" xmlns:ns2="af9b82fd-bfdc-4181-a204-e623554e49e7" targetNamespace="http://schemas.microsoft.com/office/2006/metadata/properties" ma:root="true" ma:fieldsID="2c3da0dcf9de3952dc17b885b0dfb298" ns2:_="">
    <xsd:import namespace="af9b82fd-bfdc-4181-a204-e623554e49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9b82fd-bfdc-4181-a204-e623554e49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31C86B-79A4-42FA-807D-C3FE1C6362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CD572F-AFE2-4691-A267-33397E6A6D72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e9cb10a0-65a5-498f-9c7d-11461f82fb27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605550C-AA73-494F-8A43-EDC3090CD9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9b82fd-bfdc-4181-a204-e623554e49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SKR_2024</Template>
  <TotalTime>259</TotalTime>
  <Words>473</Words>
  <Application>Microsoft Office PowerPoint</Application>
  <PresentationFormat>Bredbild</PresentationFormat>
  <Paragraphs>29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3</vt:i4>
      </vt:variant>
    </vt:vector>
  </HeadingPairs>
  <TitlesOfParts>
    <vt:vector size="12" baseType="lpstr">
      <vt:lpstr>Arial</vt:lpstr>
      <vt:lpstr>Avenir Next LT Pro</vt:lpstr>
      <vt:lpstr>AvenirNext LT Pro Bold</vt:lpstr>
      <vt:lpstr>AvenirNext LT Pro Regular</vt:lpstr>
      <vt:lpstr>Calibri</vt:lpstr>
      <vt:lpstr>Gröna bilder</vt:lpstr>
      <vt:lpstr>Beiga bilder</vt:lpstr>
      <vt:lpstr>Rosa bilder</vt:lpstr>
      <vt:lpstr>Specialbilder</vt:lpstr>
      <vt:lpstr>Kommunala lantmäterier (KLM), 1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Lantmäteri, del 1</dc:title>
  <dc:creator>Torége Jan</dc:creator>
  <cp:lastModifiedBy>Torége Jan</cp:lastModifiedBy>
  <cp:revision>6</cp:revision>
  <dcterms:created xsi:type="dcterms:W3CDTF">2024-03-11T08:56:16Z</dcterms:created>
  <dcterms:modified xsi:type="dcterms:W3CDTF">2024-03-20T14:09:06Z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0x0101007A7BA1582E593841BBD1B0B2B78E6F5F</vt:lpwstr>
  </property>
</Properties>
</file>