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2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3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  <p:sldMasterId id="2147483804" r:id="rId5"/>
    <p:sldMasterId id="2147483827" r:id="rId6"/>
    <p:sldMasterId id="2147483850" r:id="rId7"/>
  </p:sldMasterIdLst>
  <p:notesMasterIdLst>
    <p:notesMasterId r:id="rId14"/>
  </p:notesMasterIdLst>
  <p:sldIdLst>
    <p:sldId id="256" r:id="rId8"/>
    <p:sldId id="269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8A3E5-4BF2-2A40-9219-B25F63362809}" name="Ranman Sanna" initials="SR" userId="S::sanna.ranman@skr.se::a83e5340-531b-4686-b43a-ba2d3a694d4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2EB"/>
    <a:srgbClr val="DFEFEB"/>
    <a:srgbClr val="FFFFFF"/>
    <a:srgbClr val="FFEBE8"/>
    <a:srgbClr val="7E5475"/>
    <a:srgbClr val="FFCEC6"/>
    <a:srgbClr val="F0D7BF"/>
    <a:srgbClr val="BDDBD2"/>
    <a:srgbClr val="FDE9D3"/>
    <a:srgbClr val="F393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1801" autoAdjust="0"/>
  </p:normalViewPr>
  <p:slideViewPr>
    <p:cSldViewPr snapToGrid="0">
      <p:cViewPr varScale="1">
        <p:scale>
          <a:sx n="77" d="100"/>
          <a:sy n="77" d="100"/>
        </p:scale>
        <p:origin x="36" y="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Affärsmöjlighet för företaget</c:v>
                </c:pt>
                <c:pt idx="1">
                  <c:v>Referensmaterial (arbetar som inköpare i offentlig sektor)</c:v>
                </c:pt>
                <c:pt idx="2">
                  <c:v>Annat</c:v>
                </c:pt>
              </c:strCache>
            </c:strRef>
          </c:cat>
          <c:val>
            <c:numRef>
              <c:f>Blad1!$B$2:$B$4</c:f>
              <c:numCache>
                <c:formatCode>0%</c:formatCode>
                <c:ptCount val="3"/>
                <c:pt idx="0">
                  <c:v>0.91400000000000003</c:v>
                </c:pt>
                <c:pt idx="1">
                  <c:v>3.2000000000000001E-2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31-6A41-94F6-464D96F7C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50889663"/>
        <c:axId val="1250703839"/>
      </c:barChart>
      <c:catAx>
        <c:axId val="125088966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50703839"/>
        <c:crosses val="autoZero"/>
        <c:auto val="1"/>
        <c:lblAlgn val="ctr"/>
        <c:lblOffset val="100"/>
        <c:noMultiLvlLbl val="0"/>
      </c:catAx>
      <c:valAx>
        <c:axId val="125070383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50889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Blad1!$A$2:$A$7</c:f>
              <c:strCache>
                <c:ptCount val="6"/>
                <c:pt idx="0">
                  <c:v>Anbudsförfrågan var ej relevant för vårt företag</c:v>
                </c:pt>
                <c:pt idx="1">
                  <c:v>Anbudsförfrågan var relevant men vi uppfyllde inte kraven i anbudsunderlaget</c:v>
                </c:pt>
                <c:pt idx="2">
                  <c:v>Anbudsförfrågan var relevant men vi hade inte tid att lämna anbud</c:v>
                </c:pt>
                <c:pt idx="3">
                  <c:v>Anbudsförfrågan var relevant men det krävdes för mycket arbete för att lämna anbud</c:v>
                </c:pt>
                <c:pt idx="4">
                  <c:v>Anbudsförfrågan var relevant men vi hade inte kapacitet att utföra uppdraget</c:v>
                </c:pt>
                <c:pt idx="5">
                  <c:v>Annat</c:v>
                </c:pt>
              </c:strCache>
            </c:strRef>
          </c:cat>
          <c:val>
            <c:numRef>
              <c:f>Blad1!$B$2:$B$7</c:f>
              <c:numCache>
                <c:formatCode>0%</c:formatCode>
                <c:ptCount val="6"/>
                <c:pt idx="0">
                  <c:v>0.217</c:v>
                </c:pt>
                <c:pt idx="1">
                  <c:v>0.182</c:v>
                </c:pt>
                <c:pt idx="2">
                  <c:v>9.6000000000000002E-2</c:v>
                </c:pt>
                <c:pt idx="3">
                  <c:v>0.108</c:v>
                </c:pt>
                <c:pt idx="4">
                  <c:v>9.1999999999999998E-2</c:v>
                </c:pt>
                <c:pt idx="5">
                  <c:v>0.30599999999999999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D-5741-820C-0A9D45BCD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1765694752"/>
        <c:axId val="1765697024"/>
      </c:barChart>
      <c:catAx>
        <c:axId val="1765694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765697024"/>
        <c:crosses val="autoZero"/>
        <c:auto val="1"/>
        <c:lblAlgn val="ctr"/>
        <c:lblOffset val="100"/>
        <c:noMultiLvlLbl val="0"/>
      </c:catAx>
      <c:valAx>
        <c:axId val="17656970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76569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D823-B909-4B86-8462-E4C5A618516F}" type="datetimeFigureOut">
              <a:rPr lang="sv-SE" smtClean="0"/>
              <a:t>2024-08-28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61920-5199-41A0-BC7A-AE76E41EAD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31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5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663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utfallande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62464-C2CC-D4CD-8E42-1AE2171EA2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sv-SE" sz="2000" dirty="0">
                <a:solidFill>
                  <a:schemeClr val="accent5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D3364698-0835-423A-9948-E889C242C3D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532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Punkt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149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1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rgbClr val="BDDB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0988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2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6665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5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5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775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latin typeface="+mn-lt"/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defRPr sz="22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F208342-5794-471C-9928-C29A6B39020D}" type="datetime1">
              <a:rPr lang="sv-SE" smtClean="0"/>
              <a:t>2024-08-28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9206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1185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339-1173-498E-B68E-150066B9F832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3049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med logga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1">
            <a:extLst>
              <a:ext uri="{FF2B5EF4-FFF2-40B4-BE49-F238E27FC236}">
                <a16:creationId xmlns:a16="http://schemas.microsoft.com/office/drawing/2014/main" id="{BD4E7ACA-DD34-312E-63AD-4C42C5D5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83" y="6364203"/>
            <a:ext cx="1051295" cy="365125"/>
          </a:xfrm>
        </p:spPr>
        <p:txBody>
          <a:bodyPr/>
          <a:lstStyle/>
          <a:p>
            <a:fld id="{36E1C339-1173-498E-B68E-150066B9F832}" type="datetime1">
              <a:rPr lang="sv-SE" smtClean="0"/>
              <a:t>2024-08-28</a:t>
            </a:fld>
            <a:endParaRPr lang="sv-SE"/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F49843CB-C0F3-CD2D-542C-3FE32B869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8008" y="6365427"/>
            <a:ext cx="3360626" cy="365125"/>
          </a:xfrm>
        </p:spPr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bildnummer 3">
            <a:extLst>
              <a:ext uri="{FF2B5EF4-FFF2-40B4-BE49-F238E27FC236}">
                <a16:creationId xmlns:a16="http://schemas.microsoft.com/office/drawing/2014/main" id="{97C9C3DA-4304-47F2-4E8F-C0B80AF73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0910" y="6364203"/>
            <a:ext cx="501007" cy="365125"/>
          </a:xfrm>
        </p:spPr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150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logga i färg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195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 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68555"/>
            <a:ext cx="4881283" cy="1683735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422371"/>
            <a:ext cx="4881283" cy="864524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5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0445CA6-69A4-3DDB-6AED-AB4BF85157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545697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, vit logotyp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2164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färglogga med bloc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7E5722EE-4741-26D2-2E7E-A7403FC0D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3334" y="0"/>
            <a:ext cx="4218856" cy="6610662"/>
          </a:xfrm>
          <a:prstGeom prst="rect">
            <a:avLst/>
          </a:prstGeom>
          <a:solidFill>
            <a:srgbClr val="BDDBD2"/>
          </a:solidFill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BDDBD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328590CC-9593-D2EC-5DB0-A2F7F8EB1F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0570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2D62D359-201E-6C2B-C39A-05398B436D37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60569" y="2688522"/>
            <a:ext cx="3883200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Punkt</a:t>
            </a:r>
          </a:p>
        </p:txBody>
      </p:sp>
    </p:spTree>
    <p:extLst>
      <p:ext uri="{BB962C8B-B14F-4D97-AF65-F5344CB8AC3E}">
        <p14:creationId xmlns:p14="http://schemas.microsoft.com/office/powerpoint/2010/main" val="2593401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vit logga med bloc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6D7C6E78-6124-E839-CC89-38F3188A7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8230" y="0"/>
            <a:ext cx="4218856" cy="6610662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B16DE1DE-6D30-D722-D298-1A0D690F39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66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B1D4AA01-1363-9DFE-0FBA-2B8E669BB60E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395465" y="2688522"/>
            <a:ext cx="3883200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40474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mycket text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5"/>
                </a:solidFill>
              </a:defRPr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5"/>
                </a:solidFill>
              </a:defRPr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5026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5098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 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68555"/>
            <a:ext cx="4881283" cy="1683735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422371"/>
            <a:ext cx="4881283" cy="864524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0445CA6-69A4-3DDB-6AED-AB4BF85157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0731397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3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CD2122F-CB4F-991C-F85D-DF70FE94A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10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bg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10" descr="Logotyp för Sveriges kommuner och regioner.">
            <a:extLst>
              <a:ext uri="{FF2B5EF4-FFF2-40B4-BE49-F238E27FC236}">
                <a16:creationId xmlns:a16="http://schemas.microsoft.com/office/drawing/2014/main" id="{17796FAB-5CC3-0E60-5B43-A3F801C342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5968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4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0B6BFD76-59F2-2DED-DABF-5311B3B958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09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tx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 descr="Logotyp för Sveriges Kommuner och regioner.">
            <a:extLst>
              <a:ext uri="{FF2B5EF4-FFF2-40B4-BE49-F238E27FC236}">
                <a16:creationId xmlns:a16="http://schemas.microsoft.com/office/drawing/2014/main" id="{D785EB06-58C0-D0BF-FDAB-A51277B169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7839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venirNext LT Pro Regular" panose="020B0504020202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8129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2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981999"/>
            <a:ext cx="5701553" cy="2145418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5707904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venirNext LT Pro Regular" panose="020B0504020202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8E89344-CD34-4286-AAC5-3EF9AF06EAFC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089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3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CD2122F-CB4F-991C-F85D-DF70FE94A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10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10" descr="Logotyp för Sveriges kommuner och regioner.">
            <a:extLst>
              <a:ext uri="{FF2B5EF4-FFF2-40B4-BE49-F238E27FC236}">
                <a16:creationId xmlns:a16="http://schemas.microsoft.com/office/drawing/2014/main" id="{17796FAB-5CC3-0E60-5B43-A3F801C342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99148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652C4B-B8AE-4DA5-BC52-342EBCBE08BA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7659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utfallande bild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05FCD3-3492-4FFB-A5C1-DA3BA36D4976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163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buSzPct val="100000"/>
              <a:defRPr sz="2200">
                <a:solidFill>
                  <a:schemeClr val="tx1"/>
                </a:solidFill>
              </a:defRPr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sv-SE" dirty="0"/>
              <a:t>Punkt</a:t>
            </a:r>
          </a:p>
          <a:p>
            <a:pPr lvl="0"/>
            <a:r>
              <a:rPr lang="sv-SE" dirty="0"/>
              <a:t>Punkt</a:t>
            </a:r>
          </a:p>
          <a:p>
            <a:pPr lvl="0"/>
            <a:r>
              <a:rPr lang="sv-SE" dirty="0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27397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utfallande bild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62464-C2CC-D4CD-8E42-1AE2171EA2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SzPct val="100000"/>
              <a:buFont typeface="Arial" panose="020B0604020202020204" pitchFamily="34" charset="0"/>
              <a:buNone/>
              <a:defRPr lang="sv-SE" sz="2000" dirty="0">
                <a:solidFill>
                  <a:schemeClr val="tx1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364698-0835-423A-9948-E889C242C3D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09269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Punkt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495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1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rgbClr val="F0D7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22343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2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9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tx1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tx1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5239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/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defRPr sz="22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dirty="0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F208342-5794-471C-9928-C29A6B39020D}" type="datetime1">
              <a:rPr lang="sv-SE" smtClean="0"/>
              <a:t>2024-08-28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4217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836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4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0B6BFD76-59F2-2DED-DABF-5311B3B958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09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 descr="Logotyp för Sveriges Kommuner och regioner.">
            <a:extLst>
              <a:ext uri="{FF2B5EF4-FFF2-40B4-BE49-F238E27FC236}">
                <a16:creationId xmlns:a16="http://schemas.microsoft.com/office/drawing/2014/main" id="{D785EB06-58C0-D0BF-FDAB-A51277B169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39926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339-1173-498E-B68E-150066B9F832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1398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med logga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1">
            <a:extLst>
              <a:ext uri="{FF2B5EF4-FFF2-40B4-BE49-F238E27FC236}">
                <a16:creationId xmlns:a16="http://schemas.microsoft.com/office/drawing/2014/main" id="{BD4E7ACA-DD34-312E-63AD-4C42C5D5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83" y="6364203"/>
            <a:ext cx="1051295" cy="365125"/>
          </a:xfrm>
        </p:spPr>
        <p:txBody>
          <a:bodyPr/>
          <a:lstStyle/>
          <a:p>
            <a:fld id="{36E1C339-1173-498E-B68E-150066B9F832}" type="datetime1">
              <a:rPr lang="sv-SE" smtClean="0"/>
              <a:t>2024-08-28</a:t>
            </a:fld>
            <a:endParaRPr lang="sv-SE"/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F49843CB-C0F3-CD2D-542C-3FE32B869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8008" y="6365427"/>
            <a:ext cx="3360626" cy="365125"/>
          </a:xfrm>
        </p:spPr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bildnummer 3">
            <a:extLst>
              <a:ext uri="{FF2B5EF4-FFF2-40B4-BE49-F238E27FC236}">
                <a16:creationId xmlns:a16="http://schemas.microsoft.com/office/drawing/2014/main" id="{97C9C3DA-4304-47F2-4E8F-C0B80AF73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0910" y="6364203"/>
            <a:ext cx="501007" cy="365125"/>
          </a:xfrm>
        </p:spPr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21307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logga i färg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76450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, vit logotyp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2318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färglogga med block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7E5722EE-4741-26D2-2E7E-A7403FC0D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3334" y="0"/>
            <a:ext cx="4218856" cy="6610662"/>
          </a:xfrm>
          <a:solidFill>
            <a:srgbClr val="F0D7BF"/>
          </a:solidFill>
        </p:spPr>
        <p:txBody>
          <a:bodyPr/>
          <a:lstStyle>
            <a:lvl1pPr marL="0" indent="0">
              <a:buNone/>
              <a:defRPr sz="2000">
                <a:solidFill>
                  <a:srgbClr val="F0D7B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sv-SE" dirty="0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328590CC-9593-D2EC-5DB0-A2F7F8EB1F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0570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2D62D359-201E-6C2B-C39A-05398B436D37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60569" y="2688522"/>
            <a:ext cx="3883200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Punkt</a:t>
            </a:r>
          </a:p>
        </p:txBody>
      </p:sp>
    </p:spTree>
    <p:extLst>
      <p:ext uri="{BB962C8B-B14F-4D97-AF65-F5344CB8AC3E}">
        <p14:creationId xmlns:p14="http://schemas.microsoft.com/office/powerpoint/2010/main" val="16288335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vit logga med block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6D7C6E78-6124-E839-CC89-38F3188A7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8230" y="0"/>
            <a:ext cx="4218856" cy="6610662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B16DE1DE-6D30-D722-D298-1A0D690F39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66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B1D4AA01-1363-9DFE-0FBA-2B8E669BB60E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395465" y="2688522"/>
            <a:ext cx="3883200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4013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mycket text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/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/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5391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8118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 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68555"/>
            <a:ext cx="4881283" cy="1683735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422371"/>
            <a:ext cx="4881283" cy="864524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0445CA6-69A4-3DDB-6AED-AB4BF85157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0125444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3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CD2122F-CB4F-991C-F85D-DF70FE94A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10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bg1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10" descr="Logotyp för Sveriges kommuner och regioner.">
            <a:extLst>
              <a:ext uri="{FF2B5EF4-FFF2-40B4-BE49-F238E27FC236}">
                <a16:creationId xmlns:a16="http://schemas.microsoft.com/office/drawing/2014/main" id="{17796FAB-5CC3-0E60-5B43-A3F801C342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950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5297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4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0B6BFD76-59F2-2DED-DABF-5311B3B958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09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 descr="Logotyp för Sveriges Kommuner och regioner.">
            <a:extLst>
              <a:ext uri="{FF2B5EF4-FFF2-40B4-BE49-F238E27FC236}">
                <a16:creationId xmlns:a16="http://schemas.microsoft.com/office/drawing/2014/main" id="{D785EB06-58C0-D0BF-FDAB-A51277B169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5833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2810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2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981999"/>
            <a:ext cx="5701553" cy="2145418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5707904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8E89344-CD34-4286-AAC5-3EF9AF06EAFC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26661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8652C4B-B8AE-4DA5-BC52-342EBCBE08BA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78382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utfallande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D05FCD3-3492-4FFB-A5C1-DA3BA36D4976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67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buSzPct val="100000"/>
              <a:defRPr sz="2200">
                <a:solidFill>
                  <a:schemeClr val="accent3"/>
                </a:solidFill>
              </a:defRPr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sv-SE"/>
              <a:t>Punkt</a:t>
            </a:r>
          </a:p>
          <a:p>
            <a:pPr lvl="0"/>
            <a:r>
              <a:rPr lang="sv-SE"/>
              <a:t>Punkt</a:t>
            </a:r>
          </a:p>
          <a:p>
            <a:pPr lvl="0"/>
            <a:r>
              <a:rPr lang="sv-SE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91036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utfallande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62464-C2CC-D4CD-8E42-1AE2171EA2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sv-SE" sz="2000" dirty="0">
                <a:solidFill>
                  <a:schemeClr val="accent3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D3364698-0835-423A-9948-E889C242C3D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2102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 b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Punkt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27931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rgbClr val="FFC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2985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2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58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2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981999"/>
            <a:ext cx="5701553" cy="2145418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5707904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5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58E89344-CD34-4286-AAC5-3EF9AF06EAFC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3623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3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3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4762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/>
            </a:lvl1pPr>
          </a:lstStyle>
          <a:p>
            <a:pPr lvl="0">
              <a:spcBef>
                <a:spcPts val="1400"/>
              </a:spcBef>
            </a:pPr>
            <a:r>
              <a:rPr lang="sv-SE" dirty="0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defRPr sz="22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F208342-5794-471C-9928-C29A6B39020D}" type="datetime1">
              <a:rPr lang="sv-SE" smtClean="0"/>
              <a:t>2024-08-28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24515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42932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339-1173-498E-B68E-150066B9F832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67653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med logg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1">
            <a:extLst>
              <a:ext uri="{FF2B5EF4-FFF2-40B4-BE49-F238E27FC236}">
                <a16:creationId xmlns:a16="http://schemas.microsoft.com/office/drawing/2014/main" id="{BD4E7ACA-DD34-312E-63AD-4C42C5D5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83" y="6364203"/>
            <a:ext cx="1051295" cy="365125"/>
          </a:xfrm>
        </p:spPr>
        <p:txBody>
          <a:bodyPr/>
          <a:lstStyle/>
          <a:p>
            <a:fld id="{36E1C339-1173-498E-B68E-150066B9F832}" type="datetime1">
              <a:rPr lang="sv-SE" smtClean="0"/>
              <a:t>2024-08-28</a:t>
            </a:fld>
            <a:endParaRPr lang="sv-SE"/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F49843CB-C0F3-CD2D-542C-3FE32B869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8008" y="6365427"/>
            <a:ext cx="3360626" cy="365125"/>
          </a:xfrm>
        </p:spPr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bildnummer 3">
            <a:extLst>
              <a:ext uri="{FF2B5EF4-FFF2-40B4-BE49-F238E27FC236}">
                <a16:creationId xmlns:a16="http://schemas.microsoft.com/office/drawing/2014/main" id="{97C9C3DA-4304-47F2-4E8F-C0B80AF73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0910" y="6364203"/>
            <a:ext cx="501007" cy="365125"/>
          </a:xfrm>
        </p:spPr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62497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logga i färg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015268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, vit logotyp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6373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färglogga med block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23E830D1-9B43-4A41-B3A1-206CB98018A1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7E5722EE-4741-26D2-2E7E-A7403FC0D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3334" y="0"/>
            <a:ext cx="4218856" cy="6610662"/>
          </a:xfrm>
          <a:solidFill>
            <a:srgbClr val="FFCEC6"/>
          </a:solidFill>
        </p:spPr>
        <p:txBody>
          <a:bodyPr/>
          <a:lstStyle>
            <a:lvl1pPr marL="0" indent="0">
              <a:buNone/>
              <a:defRPr sz="2000">
                <a:solidFill>
                  <a:srgbClr val="FFCEC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328590CC-9593-D2EC-5DB0-A2F7F8EB1F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0570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2D62D359-201E-6C2B-C39A-05398B436D37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60569" y="2688522"/>
            <a:ext cx="3883200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Punkt</a:t>
            </a:r>
          </a:p>
        </p:txBody>
      </p:sp>
    </p:spTree>
    <p:extLst>
      <p:ext uri="{BB962C8B-B14F-4D97-AF65-F5344CB8AC3E}">
        <p14:creationId xmlns:p14="http://schemas.microsoft.com/office/powerpoint/2010/main" val="29865384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vit logga med block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B366280-E0FB-4999-93E9-BE8398A1CCBF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6D7C6E78-6124-E839-CC89-38F3188A7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8230" y="0"/>
            <a:ext cx="4218856" cy="6610662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B16DE1DE-6D30-D722-D298-1A0D690F39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66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B1D4AA01-1363-9DFE-0FBA-2B8E669BB60E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395465" y="2688522"/>
            <a:ext cx="3883200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46086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mycket text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410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8652C4B-B8AE-4DA5-BC52-342EBCBE08BA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52972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+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15F6251-2423-4244-A2CA-39899875F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" y="0"/>
            <a:ext cx="2714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1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EE0777A-F27D-544F-A369-1C89BAC9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5469" y="6360633"/>
            <a:ext cx="722311" cy="313646"/>
          </a:xfrm>
        </p:spPr>
        <p:txBody>
          <a:bodyPr/>
          <a:lstStyle/>
          <a:p>
            <a:fld id="{92452EBA-C90E-2446-83E3-751A44C3BCE0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4FE6EE5-616F-9B49-8626-16F20142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BDE58C-F250-B641-BCCF-1D54DD65C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379" y="6343423"/>
            <a:ext cx="1234020" cy="330856"/>
          </a:xfrm>
        </p:spPr>
        <p:txBody>
          <a:bodyPr/>
          <a:lstStyle/>
          <a:p>
            <a:fld id="{30DE30AE-D41D-1B42-9F9E-DEBE1EF30DEF}" type="datetimeFigureOut">
              <a:rPr lang="sv-SE" smtClean="0"/>
              <a:t>2024-08-28</a:t>
            </a:fld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58D18DC7-A6D1-ED43-970B-FCA21E2C0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73" y="1654176"/>
            <a:ext cx="11017251" cy="4351338"/>
          </a:xfrm>
        </p:spPr>
        <p:txBody>
          <a:bodyPr/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 marL="1143058" indent="-228613">
              <a:lnSpc>
                <a:spcPct val="100000"/>
              </a:lnSpc>
              <a:buFont typeface="Courier New" panose="02070309020205020404" pitchFamily="49" charset="0"/>
              <a:buChar char="o"/>
              <a:defRPr/>
            </a:lvl3pPr>
            <a:lvl4pPr marL="1600281" indent="-228613">
              <a:lnSpc>
                <a:spcPct val="100000"/>
              </a:lnSpc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E9D66C5-0D16-A440-9FEA-FCBAD4FDEC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4173" y="469170"/>
            <a:ext cx="10925627" cy="907193"/>
          </a:xfrm>
        </p:spPr>
        <p:txBody>
          <a:bodyPr/>
          <a:lstStyle>
            <a:lvl1pPr>
              <a:defRPr sz="2800"/>
            </a:lvl1pPr>
          </a:lstStyle>
          <a:p>
            <a:r>
              <a:rPr lang="sv-SE" dirty="0"/>
              <a:t>Rubrik för sida med text</a:t>
            </a:r>
          </a:p>
        </p:txBody>
      </p:sp>
    </p:spTree>
    <p:extLst>
      <p:ext uri="{BB962C8B-B14F-4D97-AF65-F5344CB8AC3E}">
        <p14:creationId xmlns:p14="http://schemas.microsoft.com/office/powerpoint/2010/main" val="221073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2778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424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/>
            </a:lvl1pPr>
          </a:lstStyle>
          <a:p>
            <a:pPr marL="228600" lvl="0" indent="-228600"/>
            <a:r>
              <a:rPr lang="sv-SE" dirty="0"/>
              <a:t>Punkt</a:t>
            </a:r>
          </a:p>
          <a:p>
            <a:pPr marL="228600" lvl="0" indent="-228600"/>
            <a:r>
              <a:rPr lang="sv-SE" dirty="0"/>
              <a:t>Punkt</a:t>
            </a:r>
          </a:p>
          <a:p>
            <a:pPr marL="228600" lvl="0" indent="-228600"/>
            <a:r>
              <a:rPr lang="sv-SE" dirty="0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06303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/>
            </a:lvl1pPr>
          </a:lstStyle>
          <a:p>
            <a:pPr marL="228600" lvl="0" indent="-228600"/>
            <a:r>
              <a:rPr lang="sv-SE" dirty="0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/>
            </a:lvl1pPr>
          </a:lstStyle>
          <a:p>
            <a:pPr marL="228600" lvl="0" indent="-228600"/>
            <a:r>
              <a:rPr lang="sv-SE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7176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/>
            </a:lvl1pPr>
          </a:lstStyle>
          <a:p>
            <a:pPr marL="228600" lvl="0" indent="-228600"/>
            <a:r>
              <a:rPr lang="sv-SE" dirty="0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/>
            </a:lvl1pPr>
          </a:lstStyle>
          <a:p>
            <a:pPr marL="228600" lvl="0" indent="-228600"/>
            <a:r>
              <a:rPr lang="sv-SE" dirty="0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F208342-5794-471C-9928-C29A6B39020D}" type="datetime1">
              <a:rPr lang="sv-SE" smtClean="0"/>
              <a:t>2024-08-28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2026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3533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mycke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/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/>
            </a:lvl1pPr>
          </a:lstStyle>
          <a:p>
            <a:pPr marL="228600" lvl="0" indent="-228600"/>
            <a:r>
              <a:rPr lang="sv-SE" dirty="0"/>
              <a:t>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009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 - ros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1DCAE3A-3628-AA66-EE6F-ACBB01D59A31}"/>
              </a:ext>
            </a:extLst>
          </p:cNvPr>
          <p:cNvSpPr/>
          <p:nvPr userDrawn="1"/>
        </p:nvSpPr>
        <p:spPr>
          <a:xfrm>
            <a:off x="407892" y="311234"/>
            <a:ext cx="430307" cy="547200"/>
          </a:xfrm>
          <a:prstGeom prst="rect">
            <a:avLst/>
          </a:prstGeom>
          <a:solidFill>
            <a:srgbClr val="FFEB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E0A9DF07-650B-EA03-2AC8-F9788F6C70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21"/>
          <a:stretch/>
        </p:blipFill>
        <p:spPr>
          <a:xfrm>
            <a:off x="407892" y="311234"/>
            <a:ext cx="430307" cy="5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19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 - ros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74216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02A5F06-A57A-2368-EC74-BCE598B2B4DF}"/>
              </a:ext>
            </a:extLst>
          </p:cNvPr>
          <p:cNvSpPr/>
          <p:nvPr userDrawn="1"/>
        </p:nvSpPr>
        <p:spPr>
          <a:xfrm>
            <a:off x="407892" y="311234"/>
            <a:ext cx="430307" cy="547200"/>
          </a:xfrm>
          <a:prstGeom prst="rect">
            <a:avLst/>
          </a:prstGeom>
          <a:solidFill>
            <a:srgbClr val="FFEB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DB6F0DDD-E13C-73A1-C740-024489736C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21"/>
          <a:stretch/>
        </p:blipFill>
        <p:spPr>
          <a:xfrm>
            <a:off x="407892" y="311234"/>
            <a:ext cx="430307" cy="5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74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utfallande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5D05FCD3-3492-4FFB-A5C1-DA3BA36D4976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23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- ros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/>
              <a:t>Punkt</a:t>
            </a:r>
          </a:p>
          <a:p>
            <a:pPr marL="228600" lvl="0" indent="-228600"/>
            <a:r>
              <a:rPr lang="sv-SE"/>
              <a:t>Punkt</a:t>
            </a:r>
          </a:p>
          <a:p>
            <a:pPr marL="228600" lvl="0" indent="-228600"/>
            <a:r>
              <a:rPr lang="sv-SE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6D812B9-F6A9-571C-D1A1-7D9617D65E8F}"/>
              </a:ext>
            </a:extLst>
          </p:cNvPr>
          <p:cNvSpPr/>
          <p:nvPr userDrawn="1"/>
        </p:nvSpPr>
        <p:spPr>
          <a:xfrm>
            <a:off x="407892" y="311234"/>
            <a:ext cx="430307" cy="547200"/>
          </a:xfrm>
          <a:prstGeom prst="rect">
            <a:avLst/>
          </a:prstGeom>
          <a:solidFill>
            <a:srgbClr val="FFEB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95D3BEF7-130A-3CB2-523D-66CDDAC962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21"/>
          <a:stretch/>
        </p:blipFill>
        <p:spPr>
          <a:xfrm>
            <a:off x="407892" y="311234"/>
            <a:ext cx="430307" cy="5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505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 - ros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 dirty="0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8E75080E-8CC5-BCE8-E07D-BCE231AD17CE}"/>
              </a:ext>
            </a:extLst>
          </p:cNvPr>
          <p:cNvSpPr/>
          <p:nvPr userDrawn="1"/>
        </p:nvSpPr>
        <p:spPr>
          <a:xfrm>
            <a:off x="407892" y="311234"/>
            <a:ext cx="430307" cy="547200"/>
          </a:xfrm>
          <a:prstGeom prst="rect">
            <a:avLst/>
          </a:prstGeom>
          <a:solidFill>
            <a:srgbClr val="FFEB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08BD5B-DB82-C368-6D6C-E2CBFC0B61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21"/>
          <a:stretch/>
        </p:blipFill>
        <p:spPr>
          <a:xfrm>
            <a:off x="407892" y="311234"/>
            <a:ext cx="430307" cy="5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14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 - ros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 dirty="0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F208342-5794-471C-9928-C29A6B39020D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59152872-06B6-26CB-75F6-53668215E8C0}"/>
              </a:ext>
            </a:extLst>
          </p:cNvPr>
          <p:cNvSpPr/>
          <p:nvPr userDrawn="1"/>
        </p:nvSpPr>
        <p:spPr>
          <a:xfrm>
            <a:off x="407892" y="311234"/>
            <a:ext cx="430307" cy="547200"/>
          </a:xfrm>
          <a:prstGeom prst="rect">
            <a:avLst/>
          </a:prstGeom>
          <a:solidFill>
            <a:srgbClr val="FFEB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3490D183-736B-01C7-1E11-2F160058BA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21"/>
          <a:stretch/>
        </p:blipFill>
        <p:spPr>
          <a:xfrm>
            <a:off x="407892" y="311234"/>
            <a:ext cx="430307" cy="5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3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buSzPct val="100000"/>
              <a:defRPr sz="2200">
                <a:solidFill>
                  <a:schemeClr val="accent5"/>
                </a:solidFill>
                <a:latin typeface="+mn-lt"/>
              </a:defRPr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sv-SE" dirty="0"/>
              <a:t>Punkt</a:t>
            </a:r>
          </a:p>
          <a:p>
            <a:pPr lvl="0"/>
            <a:r>
              <a:rPr lang="sv-SE" dirty="0"/>
              <a:t>Punkt</a:t>
            </a:r>
          </a:p>
          <a:p>
            <a:pPr lvl="0"/>
            <a:r>
              <a:rPr lang="sv-SE" dirty="0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60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18" Type="http://schemas.openxmlformats.org/officeDocument/2006/relationships/slideLayout" Target="../slideLayouts/slideLayout64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21" Type="http://schemas.openxmlformats.org/officeDocument/2006/relationships/slideLayout" Target="../slideLayouts/slideLayout67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slideLayout" Target="../slideLayouts/slideLayout63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20" Type="http://schemas.openxmlformats.org/officeDocument/2006/relationships/slideLayout" Target="../slideLayouts/slideLayout66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2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23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56.xml"/><Relationship Id="rId19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Relationship Id="rId22" Type="http://schemas.openxmlformats.org/officeDocument/2006/relationships/slideLayout" Target="../slideLayouts/slideLayout6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793E63-731C-4489-4423-CB81F6C7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5080"/>
            <a:ext cx="7313612" cy="123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94848-5D29-B231-E352-88E61149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28048"/>
            <a:ext cx="7313612" cy="323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27DD33-0436-F20A-421B-A429BA7D8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83" y="6364203"/>
            <a:ext cx="1051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fld id="{5F6B0470-A8C6-4E2F-A7E4-2127E15D339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673166-732E-ACFA-4AD6-5CBD3456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8008" y="6365427"/>
            <a:ext cx="336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851D9-8275-AE40-1CCB-78CA6FA4C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910" y="6364203"/>
            <a:ext cx="501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5"/>
                </a:solidFill>
                <a:latin typeface="+mn-lt"/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ogotyp för Sveriges kommuner och regioner.">
            <a:extLst>
              <a:ext uri="{FF2B5EF4-FFF2-40B4-BE49-F238E27FC236}">
                <a16:creationId xmlns:a16="http://schemas.microsoft.com/office/drawing/2014/main" id="{820A498F-3CFE-A810-03F3-C4E9E84161D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" y="311234"/>
            <a:ext cx="1332000" cy="55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47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6" r:id="rId11"/>
    <p:sldLayoutId id="2147483802" r:id="rId12"/>
    <p:sldLayoutId id="2147483803" r:id="rId13"/>
    <p:sldLayoutId id="2147483757" r:id="rId14"/>
    <p:sldLayoutId id="2147483758" r:id="rId15"/>
    <p:sldLayoutId id="2147483754" r:id="rId16"/>
    <p:sldLayoutId id="2147483753" r:id="rId17"/>
    <p:sldLayoutId id="2147483801" r:id="rId18"/>
    <p:sldLayoutId id="2147483759" r:id="rId19"/>
    <p:sldLayoutId id="2147483760" r:id="rId20"/>
    <p:sldLayoutId id="2147483799" r:id="rId21"/>
    <p:sldLayoutId id="2147483800" r:id="rId22"/>
    <p:sldLayoutId id="2147483900" r:id="rId2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793E63-731C-4489-4423-CB81F6C7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5080"/>
            <a:ext cx="7313612" cy="123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94848-5D29-B231-E352-88E61149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28048"/>
            <a:ext cx="7313612" cy="323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27DD33-0436-F20A-421B-A429BA7D8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83" y="6364203"/>
            <a:ext cx="1051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5F6B0470-A8C6-4E2F-A7E4-2127E15D339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673166-732E-ACFA-4AD6-5CBD3456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8008" y="6365427"/>
            <a:ext cx="336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851D9-8275-AE40-1CCB-78CA6FA4C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910" y="6364203"/>
            <a:ext cx="501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ogotyp för Sveriges kommuner och regioner.">
            <a:extLst>
              <a:ext uri="{FF2B5EF4-FFF2-40B4-BE49-F238E27FC236}">
                <a16:creationId xmlns:a16="http://schemas.microsoft.com/office/drawing/2014/main" id="{820A498F-3CFE-A810-03F3-C4E9E84161D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" y="311234"/>
            <a:ext cx="1332000" cy="55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7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  <p:sldLayoutId id="2147483825" r:id="rId21"/>
    <p:sldLayoutId id="2147483826" r:id="rId22"/>
    <p:sldLayoutId id="2147483899" r:id="rId2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venirNext LT Pro Bold" panose="020B05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793E63-731C-4489-4423-CB81F6C7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5080"/>
            <a:ext cx="7313612" cy="123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94848-5D29-B231-E352-88E61149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28048"/>
            <a:ext cx="7313612" cy="323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27DD33-0436-F20A-421B-A429BA7D8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83" y="6364203"/>
            <a:ext cx="1051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3"/>
                </a:solidFill>
                <a:latin typeface="+mn-lt"/>
              </a:defRPr>
            </a:lvl1pPr>
          </a:lstStyle>
          <a:p>
            <a:fld id="{5F6B0470-A8C6-4E2F-A7E4-2127E15D3394}" type="datetime1">
              <a:rPr lang="sv-SE" smtClean="0"/>
              <a:pPr/>
              <a:t>2024-08-28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673166-732E-ACFA-4AD6-5CBD3456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8008" y="6365427"/>
            <a:ext cx="336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851D9-8275-AE40-1CCB-78CA6FA4C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910" y="6364203"/>
            <a:ext cx="501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3"/>
                </a:solidFill>
                <a:latin typeface="+mn-lt"/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ogotyp för Sveriges kommuner och regioner.">
            <a:extLst>
              <a:ext uri="{FF2B5EF4-FFF2-40B4-BE49-F238E27FC236}">
                <a16:creationId xmlns:a16="http://schemas.microsoft.com/office/drawing/2014/main" id="{820A498F-3CFE-A810-03F3-C4E9E84161D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" y="311234"/>
            <a:ext cx="1332000" cy="55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79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  <p:sldLayoutId id="2147483845" r:id="rId18"/>
    <p:sldLayoutId id="2147483846" r:id="rId19"/>
    <p:sldLayoutId id="2147483847" r:id="rId20"/>
    <p:sldLayoutId id="2147483848" r:id="rId21"/>
    <p:sldLayoutId id="2147483849" r:id="rId22"/>
    <p:sldLayoutId id="2147483898" r:id="rId23"/>
    <p:sldLayoutId id="2147483901" r:id="rId2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793E63-731C-4489-4423-CB81F6C7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5080"/>
            <a:ext cx="7313612" cy="123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94848-5D29-B231-E352-88E61149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28048"/>
            <a:ext cx="7313612" cy="323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lvl="0" indent="-228600"/>
            <a:r>
              <a:rPr lang="sv-SE" dirty="0"/>
              <a:t>Klicka här för att ändra format på bakgrundstexten</a:t>
            </a:r>
          </a:p>
          <a:p>
            <a:pPr marL="685800" lvl="1" indent="-228600"/>
            <a:r>
              <a:rPr lang="sv-SE" dirty="0"/>
              <a:t>Nivå två</a:t>
            </a:r>
          </a:p>
          <a:p>
            <a:pPr marL="1143000" lvl="2" indent="-228600"/>
            <a:r>
              <a:rPr lang="sv-SE" dirty="0"/>
              <a:t>Nivå tre</a:t>
            </a:r>
          </a:p>
          <a:p>
            <a:pPr marL="1600200" lvl="3" indent="-228600"/>
            <a:r>
              <a:rPr lang="sv-SE" dirty="0"/>
              <a:t>Nivå fyra</a:t>
            </a:r>
          </a:p>
          <a:p>
            <a:pPr marL="2057400" lvl="4" indent="-228600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27DD33-0436-F20A-421B-A429BA7D8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83" y="6364203"/>
            <a:ext cx="1051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/>
                </a:solidFill>
                <a:latin typeface="AvenirNext LT Pro Regular" panose="020B0504020202020204" pitchFamily="34" charset="77"/>
              </a:defRPr>
            </a:lvl1pPr>
          </a:lstStyle>
          <a:p>
            <a:fld id="{5F6B0470-A8C6-4E2F-A7E4-2127E15D3394}" type="datetime1">
              <a:rPr lang="sv-SE" smtClean="0"/>
              <a:pPr/>
              <a:t>2024-08-28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673166-732E-ACFA-4AD6-5CBD3456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8008" y="6365427"/>
            <a:ext cx="336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venirNext LT Pro Regular" panose="020B0504020202020204" pitchFamily="34" charset="77"/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851D9-8275-AE40-1CCB-78CA6FA4C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910" y="6364203"/>
            <a:ext cx="501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/>
                </a:solidFill>
                <a:latin typeface="AvenirNext LT Pro Regular" panose="020B0504020202020204" pitchFamily="34" charset="77"/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ogotyp för Sveriges kommuner och regioner.">
            <a:extLst>
              <a:ext uri="{FF2B5EF4-FFF2-40B4-BE49-F238E27FC236}">
                <a16:creationId xmlns:a16="http://schemas.microsoft.com/office/drawing/2014/main" id="{820A498F-3CFE-A810-03F3-C4E9E84161D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" y="311234"/>
            <a:ext cx="1332000" cy="55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5" r:id="rId2"/>
    <p:sldLayoutId id="2147483859" r:id="rId3"/>
    <p:sldLayoutId id="2147483864" r:id="rId4"/>
    <p:sldLayoutId id="2147483865" r:id="rId5"/>
    <p:sldLayoutId id="2147483866" r:id="rId6"/>
    <p:sldLayoutId id="2147483897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venirNext LT Pro Bold" panose="020B050402020202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anose="020B0604020202020204" pitchFamily="34" charset="0"/>
        <a:buChar char="•"/>
        <a:defRPr lang="sv-SE" sz="22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lang="sv-SE" sz="22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lang="sv-SE" sz="22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lang="sv-SE" sz="22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lang="sv-SE" sz="22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DD139736-3EB6-834A-9491-8FA763A59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1323" y="3965894"/>
            <a:ext cx="10502154" cy="2760909"/>
          </a:xfrm>
        </p:spPr>
        <p:txBody>
          <a:bodyPr anchor="t">
            <a:normAutofit fontScale="25000" lnSpcReduction="20000"/>
          </a:bodyPr>
          <a:lstStyle/>
          <a:p>
            <a:r>
              <a:rPr lang="sv-SE" sz="14400" dirty="0"/>
              <a:t>Målgrupp 1</a:t>
            </a:r>
          </a:p>
          <a:p>
            <a:endParaRPr lang="sv-SE" sz="9800" dirty="0"/>
          </a:p>
          <a:p>
            <a:endParaRPr lang="sv-SE" sz="9800" dirty="0"/>
          </a:p>
          <a:p>
            <a:endParaRPr lang="sv-SE" sz="9800" dirty="0"/>
          </a:p>
          <a:p>
            <a:endParaRPr lang="sv-SE" sz="9800" dirty="0"/>
          </a:p>
          <a:p>
            <a:endParaRPr lang="sv-SE" sz="3200" dirty="0"/>
          </a:p>
          <a:p>
            <a:r>
              <a:rPr lang="sv-SE" sz="8000" dirty="0"/>
              <a:t>Framtagen av Enkätfabriken för SKR</a:t>
            </a:r>
          </a:p>
          <a:p>
            <a:endParaRPr lang="sv-SE" sz="32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4CDA959-F182-8C4F-9624-673179E93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663" y="2003729"/>
            <a:ext cx="10502154" cy="1284962"/>
          </a:xfrm>
        </p:spPr>
        <p:txBody>
          <a:bodyPr anchor="b">
            <a:normAutofit/>
          </a:bodyPr>
          <a:lstStyle/>
          <a:p>
            <a:r>
              <a:rPr lang="sv-SE" dirty="0"/>
              <a:t>Insikt - NUI</a:t>
            </a:r>
          </a:p>
        </p:txBody>
      </p:sp>
    </p:spTree>
    <p:extLst>
      <p:ext uri="{BB962C8B-B14F-4D97-AF65-F5344CB8AC3E}">
        <p14:creationId xmlns:p14="http://schemas.microsoft.com/office/powerpoint/2010/main" val="189262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CB2149A9-3471-E325-06D3-93F564A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73" y="3429000"/>
            <a:ext cx="11017251" cy="907193"/>
          </a:xfrm>
        </p:spPr>
        <p:txBody>
          <a:bodyPr/>
          <a:lstStyle/>
          <a:p>
            <a:r>
              <a:rPr lang="sv-SE" dirty="0"/>
              <a:t>Totalt 865 svar</a:t>
            </a:r>
          </a:p>
          <a:p>
            <a:r>
              <a:rPr lang="sv-SE" dirty="0"/>
              <a:t>18 olika kommuner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F29FDBC-EBE3-E6B1-0706-E96528C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84" y="1550548"/>
            <a:ext cx="10925627" cy="907193"/>
          </a:xfrm>
        </p:spPr>
        <p:txBody>
          <a:bodyPr/>
          <a:lstStyle/>
          <a:p>
            <a:r>
              <a:rPr lang="sv-SE" dirty="0"/>
              <a:t>Bakgrund</a:t>
            </a:r>
          </a:p>
        </p:txBody>
      </p:sp>
    </p:spTree>
    <p:extLst>
      <p:ext uri="{BB962C8B-B14F-4D97-AF65-F5344CB8AC3E}">
        <p14:creationId xmlns:p14="http://schemas.microsoft.com/office/powerpoint/2010/main" val="42696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D6427A35-639F-7268-628D-3F933FE283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227762"/>
              </p:ext>
            </p:extLst>
          </p:nvPr>
        </p:nvGraphicFramePr>
        <p:xfrm>
          <a:off x="1964531" y="2290280"/>
          <a:ext cx="826293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61C5A7F5-E76C-3C98-0FDD-D4D092485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49" y="1065518"/>
            <a:ext cx="10925627" cy="907193"/>
          </a:xfrm>
        </p:spPr>
        <p:txBody>
          <a:bodyPr/>
          <a:lstStyle/>
          <a:p>
            <a:r>
              <a:rPr lang="sv-SE" dirty="0"/>
              <a:t>I vilket syfte visade du intresse för kommunens upphandling gällande ...</a:t>
            </a:r>
          </a:p>
        </p:txBody>
      </p:sp>
    </p:spTree>
    <p:extLst>
      <p:ext uri="{BB962C8B-B14F-4D97-AF65-F5344CB8AC3E}">
        <p14:creationId xmlns:p14="http://schemas.microsoft.com/office/powerpoint/2010/main" val="60535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F1500853-4265-164C-CF00-7A7311B04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56" y="2306183"/>
            <a:ext cx="11017251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Företagen som svarade annat kan grupperas till följande</a:t>
            </a:r>
          </a:p>
          <a:p>
            <a:r>
              <a:rPr lang="sv-SE" dirty="0"/>
              <a:t>Flera svarar att de ville ta del av upphandlingsdokumenten för att bättre förstå kraven och vad uppdraget innebar.</a:t>
            </a:r>
          </a:p>
          <a:p>
            <a:r>
              <a:rPr lang="sv-SE" dirty="0"/>
              <a:t>Vissa företag blev specifikt inbjudna till upphandlingen och gick in och läste</a:t>
            </a:r>
          </a:p>
          <a:p>
            <a:r>
              <a:rPr lang="sv-SE" dirty="0"/>
              <a:t>Flera svarade att de utvärderade om upphandlingen var relevant för dem och om de kunde lämna anbud, vilket ibland ledde till att de upptäckte att de inte kunde delta.</a:t>
            </a:r>
          </a:p>
          <a:p>
            <a:r>
              <a:rPr lang="sv-SE" dirty="0"/>
              <a:t>En del företag engagerade sig för att delta indirekt i upphandlingen, som att hjälpa kunder att lämna anbud eller agera som underleverantör till en entreprenör.</a:t>
            </a:r>
          </a:p>
          <a:p>
            <a:r>
              <a:rPr lang="sv-SE" dirty="0"/>
              <a:t>Några företag använde upphandlingen som en referens för framtida upphandlingar eller för marknadsrelaterade ändamål.</a:t>
            </a:r>
          </a:p>
          <a:p>
            <a:r>
              <a:rPr lang="sv-SE" dirty="0"/>
              <a:t>Upphandlingarna användes också som en lärandeprocess, antingen som en del av utbildning eller för att förstå upphandlingsprocessen bättre.</a:t>
            </a:r>
          </a:p>
          <a:p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A600E0A5-D9A7-8BD2-51C7-2A8BAAA2E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580" y="1081420"/>
            <a:ext cx="10925627" cy="907193"/>
          </a:xfrm>
        </p:spPr>
        <p:txBody>
          <a:bodyPr/>
          <a:lstStyle/>
          <a:p>
            <a:r>
              <a:rPr lang="sv-SE" dirty="0"/>
              <a:t>I vilket syfte visade du intresse för kommunens upphandling gällande ...   Annat svar</a:t>
            </a:r>
          </a:p>
        </p:txBody>
      </p:sp>
    </p:spTree>
    <p:extLst>
      <p:ext uri="{BB962C8B-B14F-4D97-AF65-F5344CB8AC3E}">
        <p14:creationId xmlns:p14="http://schemas.microsoft.com/office/powerpoint/2010/main" val="91971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8BDFF9F4-C12A-8AD9-D05C-25290066AD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87028"/>
              </p:ext>
            </p:extLst>
          </p:nvPr>
        </p:nvGraphicFramePr>
        <p:xfrm>
          <a:off x="1598212" y="1543340"/>
          <a:ext cx="9183756" cy="5012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2DFFC51E-CB14-0E9D-6C44-5A5B14788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4879" y="302193"/>
            <a:ext cx="8174067" cy="907193"/>
          </a:xfrm>
        </p:spPr>
        <p:txBody>
          <a:bodyPr/>
          <a:lstStyle/>
          <a:p>
            <a:r>
              <a:rPr lang="sv-SE" dirty="0"/>
              <a:t>Varför valde du att ej lämna anbud?</a:t>
            </a:r>
          </a:p>
        </p:txBody>
      </p:sp>
    </p:spTree>
    <p:extLst>
      <p:ext uri="{BB962C8B-B14F-4D97-AF65-F5344CB8AC3E}">
        <p14:creationId xmlns:p14="http://schemas.microsoft.com/office/powerpoint/2010/main" val="52769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89361520-CC65-802B-29AE-D1CC463BC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262" y="1253331"/>
            <a:ext cx="1101725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400" b="1" dirty="0"/>
              <a:t>Matchningsproblem:</a:t>
            </a:r>
          </a:p>
          <a:p>
            <a:r>
              <a:rPr lang="sv-SE" sz="1400" dirty="0"/>
              <a:t>Erbjudandet matchade inte efterfrågade krav.</a:t>
            </a:r>
          </a:p>
          <a:p>
            <a:r>
              <a:rPr lang="sv-SE" sz="1400" dirty="0"/>
              <a:t>Specifika krav som bara vissa företag kunde uppfylla.</a:t>
            </a:r>
          </a:p>
          <a:p>
            <a:pPr marL="0" indent="0">
              <a:buNone/>
            </a:pPr>
            <a:r>
              <a:rPr lang="sv-SE" sz="1400" b="1" dirty="0"/>
              <a:t>Organisatoriska och strategiska skäl:</a:t>
            </a:r>
          </a:p>
          <a:p>
            <a:r>
              <a:rPr lang="sv-SE" sz="1400" dirty="0"/>
              <a:t>Underleverantör eller samarbetspartner lämnade anbudet.</a:t>
            </a:r>
          </a:p>
          <a:p>
            <a:r>
              <a:rPr lang="sv-SE" sz="1400" dirty="0"/>
              <a:t>Fokus på andra projekt eller saknade resurser vid tidpunkten.</a:t>
            </a:r>
          </a:p>
          <a:p>
            <a:pPr marL="0" indent="0">
              <a:buNone/>
            </a:pPr>
            <a:r>
              <a:rPr lang="sv-SE" sz="1400" b="1" dirty="0"/>
              <a:t>Krav och förutsättningar:</a:t>
            </a:r>
          </a:p>
          <a:p>
            <a:r>
              <a:rPr lang="sv-SE" sz="1400" dirty="0"/>
              <a:t>Otydliga eller orimliga krav i upphandlingen.</a:t>
            </a:r>
          </a:p>
          <a:p>
            <a:r>
              <a:rPr lang="sv-SE" sz="1400" dirty="0"/>
              <a:t>Hög risk eller ogynnsamma kommersiella villkor.</a:t>
            </a:r>
          </a:p>
          <a:p>
            <a:r>
              <a:rPr lang="sv-SE" sz="1400" dirty="0"/>
              <a:t>Krav som gynnade befintliga leverantörer.</a:t>
            </a:r>
          </a:p>
          <a:p>
            <a:pPr marL="0" indent="0">
              <a:buNone/>
            </a:pPr>
            <a:r>
              <a:rPr lang="sv-SE" sz="1400" b="1" dirty="0"/>
              <a:t>Tekniska och praktiska Skäl:</a:t>
            </a:r>
            <a:endParaRPr lang="sv-SE" sz="1400" dirty="0"/>
          </a:p>
          <a:p>
            <a:r>
              <a:rPr lang="sv-SE" sz="1400" dirty="0"/>
              <a:t>Missade deadlines eller felaktig hantering av anbudsmaterial.</a:t>
            </a:r>
          </a:p>
          <a:p>
            <a:r>
              <a:rPr lang="sv-SE" sz="1400" dirty="0"/>
              <a:t>Problem med upphandlingens utformning eller utvärderingsmodeller.</a:t>
            </a:r>
          </a:p>
          <a:p>
            <a:pPr marL="0" indent="0">
              <a:buNone/>
            </a:pPr>
            <a:r>
              <a:rPr lang="sv-SE" sz="1400" b="1" dirty="0"/>
              <a:t>Lokala och sociala skäl:</a:t>
            </a:r>
          </a:p>
          <a:p>
            <a:r>
              <a:rPr lang="sv-SE" sz="1400" dirty="0"/>
              <a:t>Ville bidra till lokal utveckling men hinder i upphandlingsprocessen.</a:t>
            </a:r>
          </a:p>
          <a:p>
            <a:r>
              <a:rPr lang="sv-SE" sz="1400" dirty="0"/>
              <a:t>Fokuserade på andra geografiska områden eller marknader.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343132AB-F603-9ACC-3E30-616E861F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0580" y="223106"/>
            <a:ext cx="10925627" cy="907193"/>
          </a:xfrm>
        </p:spPr>
        <p:txBody>
          <a:bodyPr/>
          <a:lstStyle/>
          <a:p>
            <a:r>
              <a:rPr lang="sv-SE" dirty="0"/>
              <a:t>[Annat] Varför valde du att ej lämna anbud?</a:t>
            </a:r>
          </a:p>
        </p:txBody>
      </p:sp>
    </p:spTree>
    <p:extLst>
      <p:ext uri="{BB962C8B-B14F-4D97-AF65-F5344CB8AC3E}">
        <p14:creationId xmlns:p14="http://schemas.microsoft.com/office/powerpoint/2010/main" val="17887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Gröna bilder">
  <a:themeElements>
    <a:clrScheme name="SKR 202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9325"/>
      </a:accent1>
      <a:accent2>
        <a:srgbClr val="FF7C5D"/>
      </a:accent2>
      <a:accent3>
        <a:srgbClr val="9A3324"/>
      </a:accent3>
      <a:accent4>
        <a:srgbClr val="154F80"/>
      </a:accent4>
      <a:accent5>
        <a:srgbClr val="115E67"/>
      </a:accent5>
      <a:accent6>
        <a:srgbClr val="7E5475"/>
      </a:accent6>
      <a:hlink>
        <a:srgbClr val="0563C1"/>
      </a:hlink>
      <a:folHlink>
        <a:srgbClr val="954F72"/>
      </a:folHlink>
    </a:clrScheme>
    <a:fontScheme name="SKR 2024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KR_2024_2" id="{A30B25CD-4266-4C3F-84F3-282C9711688D}" vid="{CE3351CA-9282-4BC7-921D-6736A4BC69CF}"/>
    </a:ext>
  </a:extLst>
</a:theme>
</file>

<file path=ppt/theme/theme2.xml><?xml version="1.0" encoding="utf-8"?>
<a:theme xmlns:a="http://schemas.openxmlformats.org/drawingml/2006/main" name="Beiga bilder">
  <a:themeElements>
    <a:clrScheme name="SKR 202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9325"/>
      </a:accent1>
      <a:accent2>
        <a:srgbClr val="FF7C5D"/>
      </a:accent2>
      <a:accent3>
        <a:srgbClr val="9A3324"/>
      </a:accent3>
      <a:accent4>
        <a:srgbClr val="154F80"/>
      </a:accent4>
      <a:accent5>
        <a:srgbClr val="115E67"/>
      </a:accent5>
      <a:accent6>
        <a:srgbClr val="7E5475"/>
      </a:accent6>
      <a:hlink>
        <a:srgbClr val="0563C1"/>
      </a:hlink>
      <a:folHlink>
        <a:srgbClr val="954F72"/>
      </a:folHlink>
    </a:clrScheme>
    <a:fontScheme name="SKR PPT">
      <a:majorFont>
        <a:latin typeface="AvenirNext LT Pro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KR_2024_2" id="{A30B25CD-4266-4C3F-84F3-282C9711688D}" vid="{D04CB040-AB54-4189-917F-F726C01D7EFD}"/>
    </a:ext>
  </a:extLst>
</a:theme>
</file>

<file path=ppt/theme/theme3.xml><?xml version="1.0" encoding="utf-8"?>
<a:theme xmlns:a="http://schemas.openxmlformats.org/drawingml/2006/main" name="Rosa bilder">
  <a:themeElements>
    <a:clrScheme name="SKR 202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9325"/>
      </a:accent1>
      <a:accent2>
        <a:srgbClr val="FF7C5D"/>
      </a:accent2>
      <a:accent3>
        <a:srgbClr val="9A3324"/>
      </a:accent3>
      <a:accent4>
        <a:srgbClr val="154F80"/>
      </a:accent4>
      <a:accent5>
        <a:srgbClr val="115E67"/>
      </a:accent5>
      <a:accent6>
        <a:srgbClr val="7E5475"/>
      </a:accent6>
      <a:hlink>
        <a:srgbClr val="0563C1"/>
      </a:hlink>
      <a:folHlink>
        <a:srgbClr val="954F72"/>
      </a:folHlink>
    </a:clrScheme>
    <a:fontScheme name="SKR PPT">
      <a:majorFont>
        <a:latin typeface="AvenirNext LT Pro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KR_2024_2" id="{A30B25CD-4266-4C3F-84F3-282C9711688D}" vid="{4B3CCAC3-C631-4A7D-ADB9-CF368323A0EA}"/>
    </a:ext>
  </a:extLst>
</a:theme>
</file>

<file path=ppt/theme/theme4.xml><?xml version="1.0" encoding="utf-8"?>
<a:theme xmlns:a="http://schemas.openxmlformats.org/drawingml/2006/main" name="Specialbilder">
  <a:themeElements>
    <a:clrScheme name="SKR 202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9325"/>
      </a:accent1>
      <a:accent2>
        <a:srgbClr val="FF7C5D"/>
      </a:accent2>
      <a:accent3>
        <a:srgbClr val="9A3324"/>
      </a:accent3>
      <a:accent4>
        <a:srgbClr val="154F80"/>
      </a:accent4>
      <a:accent5>
        <a:srgbClr val="115E67"/>
      </a:accent5>
      <a:accent6>
        <a:srgbClr val="7E5475"/>
      </a:accent6>
      <a:hlink>
        <a:srgbClr val="0563C1"/>
      </a:hlink>
      <a:folHlink>
        <a:srgbClr val="954F72"/>
      </a:folHlink>
    </a:clrScheme>
    <a:fontScheme name="SKR PPT">
      <a:majorFont>
        <a:latin typeface="AvenirNext LT Pro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KR_2024_2" id="{A30B25CD-4266-4C3F-84F3-282C9711688D}" vid="{8178EDE3-FFD1-4737-87E9-B834ACBB59F7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7BA1582E593841BBD1B0B2B78E6F5F" ma:contentTypeVersion="4" ma:contentTypeDescription="Skapa ett nytt dokument." ma:contentTypeScope="" ma:versionID="d7d7bf975ba5a86a391d5a793a275ea7">
  <xsd:schema xmlns:xsd="http://www.w3.org/2001/XMLSchema" xmlns:xs="http://www.w3.org/2001/XMLSchema" xmlns:p="http://schemas.microsoft.com/office/2006/metadata/properties" xmlns:ns2="af9b82fd-bfdc-4181-a204-e623554e49e7" targetNamespace="http://schemas.microsoft.com/office/2006/metadata/properties" ma:root="true" ma:fieldsID="2c3da0dcf9de3952dc17b885b0dfb298" ns2:_="">
    <xsd:import namespace="af9b82fd-bfdc-4181-a204-e623554e49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b82fd-bfdc-4181-a204-e623554e49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05550C-AA73-494F-8A43-EDC3090CD9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9b82fd-bfdc-4181-a204-e623554e49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31C86B-79A4-42FA-807D-C3FE1C6362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CD572F-AFE2-4691-A267-33397E6A6D72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e9cb10a0-65a5-498f-9c7d-11461f82fb27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SKR_2024_2</Template>
  <TotalTime>7</TotalTime>
  <Words>297</Words>
  <Application>Microsoft Office PowerPoint</Application>
  <PresentationFormat>Bredbild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6</vt:i4>
      </vt:variant>
    </vt:vector>
  </HeadingPairs>
  <TitlesOfParts>
    <vt:vector size="16" baseType="lpstr">
      <vt:lpstr>Arial</vt:lpstr>
      <vt:lpstr>Avenir Next LT Pro</vt:lpstr>
      <vt:lpstr>AvenirNext LT Pro Bold</vt:lpstr>
      <vt:lpstr>AvenirNext LT Pro Regular</vt:lpstr>
      <vt:lpstr>Calibri</vt:lpstr>
      <vt:lpstr>Courier New</vt:lpstr>
      <vt:lpstr>Gröna bilder</vt:lpstr>
      <vt:lpstr>Beiga bilder</vt:lpstr>
      <vt:lpstr>Rosa bilder</vt:lpstr>
      <vt:lpstr>Specialbilder</vt:lpstr>
      <vt:lpstr>Insikt - NUI</vt:lpstr>
      <vt:lpstr>Bakgrund</vt:lpstr>
      <vt:lpstr>I vilket syfte visade du intresse för kommunens upphandling gällande ...</vt:lpstr>
      <vt:lpstr>I vilket syfte visade du intresse för kommunens upphandling gällande ...   Annat svar</vt:lpstr>
      <vt:lpstr>Varför valde du att ej lämna anbud?</vt:lpstr>
      <vt:lpstr>[Annat] Varför valde du att ej lämna anbud?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Torége Jan</dc:creator>
  <cp:lastModifiedBy>Torége Jan</cp:lastModifiedBy>
  <cp:revision>1</cp:revision>
  <dcterms:created xsi:type="dcterms:W3CDTF">2024-08-28T09:35:06Z</dcterms:created>
  <dcterms:modified xsi:type="dcterms:W3CDTF">2024-08-28T09:42:12Z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0x0101007A7BA1582E593841BBD1B0B2B78E6F5F</vt:lpwstr>
  </property>
</Properties>
</file>